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7"/>
  </p:notesMasterIdLst>
  <p:sldIdLst>
    <p:sldId id="256" r:id="rId2"/>
    <p:sldId id="257" r:id="rId3"/>
    <p:sldId id="282" r:id="rId4"/>
    <p:sldId id="258" r:id="rId5"/>
    <p:sldId id="259" r:id="rId6"/>
    <p:sldId id="283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84" r:id="rId15"/>
    <p:sldId id="285" r:id="rId16"/>
    <p:sldId id="267" r:id="rId17"/>
    <p:sldId id="286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90" r:id="rId26"/>
    <p:sldId id="291" r:id="rId27"/>
    <p:sldId id="292" r:id="rId28"/>
    <p:sldId id="287" r:id="rId29"/>
    <p:sldId id="288" r:id="rId30"/>
    <p:sldId id="275" r:id="rId31"/>
    <p:sldId id="289" r:id="rId32"/>
    <p:sldId id="278" r:id="rId33"/>
    <p:sldId id="279" r:id="rId34"/>
    <p:sldId id="280" r:id="rId35"/>
    <p:sldId id="281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48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5509A6-4DF7-4358-AF0B-9E34BF5CD388}" type="datetimeFigureOut">
              <a:rPr lang="ru-RU" smtClean="0"/>
              <a:pPr/>
              <a:t>09.05.2012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C9832F-0E5E-48AB-B576-5F2095416A8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C9832F-0E5E-48AB-B576-5F2095416A8D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C9832F-0E5E-48AB-B576-5F2095416A8D}" type="slidenum">
              <a:rPr lang="ru-RU" smtClean="0"/>
              <a:pPr/>
              <a:t>30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4343400"/>
            <a:ext cx="8077200" cy="708025"/>
          </a:xfrm>
        </p:spPr>
        <p:txBody>
          <a:bodyPr/>
          <a:lstStyle>
            <a:lvl1pPr algn="ctr">
              <a:defRPr b="1">
                <a:solidFill>
                  <a:srgbClr val="E9DEEA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181600"/>
            <a:ext cx="6400800" cy="685800"/>
          </a:xfrm>
        </p:spPr>
        <p:txBody>
          <a:bodyPr/>
          <a:lstStyle>
            <a:lvl1pPr marL="0" indent="0" algn="ctr">
              <a:buNone/>
              <a:defRPr>
                <a:solidFill>
                  <a:srgbClr val="D8C4DA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E8969-B1AE-416C-B9A2-B3389E63F8F3}" type="datetimeFigureOut">
              <a:rPr lang="ru-RU" smtClean="0"/>
              <a:pPr/>
              <a:t>09.05.2012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FA6B2E7-9AF6-4ED0-8E43-2DCA231638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E8969-B1AE-416C-B9A2-B3389E63F8F3}" type="datetimeFigureOut">
              <a:rPr lang="ru-RU" smtClean="0"/>
              <a:pPr/>
              <a:t>09.05.2012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6B2E7-9AF6-4ED0-8E43-2DCA231638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E8969-B1AE-416C-B9A2-B3389E63F8F3}" type="datetimeFigureOut">
              <a:rPr lang="ru-RU" smtClean="0"/>
              <a:pPr/>
              <a:t>09.05.2012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6B2E7-9AF6-4ED0-8E43-2DCA231638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E8969-B1AE-416C-B9A2-B3389E63F8F3}" type="datetimeFigureOut">
              <a:rPr lang="ru-RU" smtClean="0"/>
              <a:pPr/>
              <a:t>09.05.2012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6B2E7-9AF6-4ED0-8E43-2DCA231638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E8969-B1AE-416C-B9A2-B3389E63F8F3}" type="datetimeFigureOut">
              <a:rPr lang="ru-RU" smtClean="0"/>
              <a:pPr/>
              <a:t>09.05.2012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6B2E7-9AF6-4ED0-8E43-2DCA231638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1600200"/>
            <a:ext cx="3429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7800" y="1600200"/>
            <a:ext cx="3429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E8969-B1AE-416C-B9A2-B3389E63F8F3}" type="datetimeFigureOut">
              <a:rPr lang="ru-RU" smtClean="0"/>
              <a:pPr/>
              <a:t>09.05.2012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6B2E7-9AF6-4ED0-8E43-2DCA231638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1535113"/>
            <a:ext cx="3505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4000" y="2174875"/>
            <a:ext cx="35052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81600" y="1535113"/>
            <a:ext cx="3505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81600" y="2174875"/>
            <a:ext cx="35052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E8969-B1AE-416C-B9A2-B3389E63F8F3}" type="datetimeFigureOut">
              <a:rPr lang="ru-RU" smtClean="0"/>
              <a:pPr/>
              <a:t>09.05.2012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6B2E7-9AF6-4ED0-8E43-2DCA231638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E8969-B1AE-416C-B9A2-B3389E63F8F3}" type="datetimeFigureOut">
              <a:rPr lang="ru-RU" smtClean="0"/>
              <a:pPr/>
              <a:t>09.05.2012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6B2E7-9AF6-4ED0-8E43-2DCA231638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E8969-B1AE-416C-B9A2-B3389E63F8F3}" type="datetimeFigureOut">
              <a:rPr lang="ru-RU" smtClean="0"/>
              <a:pPr/>
              <a:t>09.05.2012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6B2E7-9AF6-4ED0-8E43-2DCA231638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E8969-B1AE-416C-B9A2-B3389E63F8F3}" type="datetimeFigureOut">
              <a:rPr lang="ru-RU" smtClean="0"/>
              <a:pPr/>
              <a:t>09.05.2012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6B2E7-9AF6-4ED0-8E43-2DCA231638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E8969-B1AE-416C-B9A2-B3389E63F8F3}" type="datetimeFigureOut">
              <a:rPr lang="ru-RU" smtClean="0"/>
              <a:pPr/>
              <a:t>09.05.2012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6B2E7-9AF6-4ED0-8E43-2DCA231638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0" y="274638"/>
            <a:ext cx="716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1600200"/>
            <a:ext cx="716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0" y="6356350"/>
            <a:ext cx="1981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EE8969-B1AE-416C-B9A2-B3389E63F8F3}" type="datetimeFigureOut">
              <a:rPr lang="ru-RU" smtClean="0"/>
              <a:pPr/>
              <a:t>09.05.2012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57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2552" y="6356350"/>
            <a:ext cx="19842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A6B2E7-9AF6-4ED0-8E43-2DCA2316383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rgbClr val="E9DEEA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D8C4DA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D8C4D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D8C4D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D8C4D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D8C4D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://www.remnavigator.com/images/center/Piter1_big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http://www.remnavigator.com/images/center/Piter1_big.jpg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://img0.liveinternet.ru/images/attach/c/1/57/212/57212924_1270094132_uspenskiy_sobor_v_astrahani.jpg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://static.howstuffworks.com/gif/willow/artichoke-info0.gi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http://static.howstuffworks.com/gif/willow/artichoke-info0.gif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://static.howstuffworks.com/gif/willow/artichoke-info0.gi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http://static.howstuffworks.com/gif/willow/artichoke-info0.gif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://www.remnavigator.com/images/center/Piter1_big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http://www.remnavigator.com/images/center/Piter1_big.jpg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ardener.ru/?id=981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readr.ru/tmp_images/filyushkin_aleksandr_knyaz_kurbskiy__23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http://readr.ru/tmp_images/filyushkin_aleksandr_knyaz_kurbskiy__23.jpg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http://content.foto.mail.ru/mail/maryedd/_answers/i-395.jpg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http://www.esosedi.ru/fiber/4687/fit/450x600/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4000504"/>
            <a:ext cx="8058152" cy="1928826"/>
          </a:xfrm>
        </p:spPr>
        <p:txBody>
          <a:bodyPr>
            <a:normAutofit fontScale="90000"/>
          </a:bodyPr>
          <a:lstStyle/>
          <a:p>
            <a:r>
              <a:rPr lang="ru-RU" sz="48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Исследовательская работа «Аптекарский огород»</a:t>
            </a:r>
            <a:endParaRPr lang="ru-RU" sz="48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357290" y="5143512"/>
            <a:ext cx="6400800" cy="685800"/>
          </a:xfrm>
        </p:spPr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28662" y="571480"/>
            <a:ext cx="7786742" cy="2643206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Кипучая </a:t>
            </a:r>
            <a:r>
              <a:rPr lang="ru-RU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деятельностьПетра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затронула и другие города. По его приказу «аптекарские» огороды были созданы во всех крупных городах.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4" name="i-main-pic" descr="Картинка 14 из 205283">
            <a:hlinkClick r:id="rId2"/>
          </p:cNvPr>
          <p:cNvPicPr>
            <a:picLocks noChangeAspect="1" noChangeArrowheads="1"/>
          </p:cNvPicPr>
          <p:nvPr/>
        </p:nvPicPr>
        <p:blipFill>
          <a:blip r:embed="rId3" r:link="rId4" cstate="print"/>
          <a:srcRect/>
          <a:stretch>
            <a:fillRect/>
          </a:stretch>
        </p:blipFill>
        <p:spPr bwMode="auto">
          <a:xfrm>
            <a:off x="1285852" y="2714620"/>
            <a:ext cx="3571906" cy="385762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Прямоугольник 4"/>
          <p:cNvSpPr/>
          <p:nvPr/>
        </p:nvSpPr>
        <p:spPr>
          <a:xfrm>
            <a:off x="5143504" y="2967334"/>
            <a:ext cx="350046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Завесть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 Астрахани аптекарский огород, также сделать оранжерею и держать вывозные из Персии деревья и травы»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57224" y="142853"/>
            <a:ext cx="8143932" cy="2500329"/>
          </a:xfrm>
        </p:spPr>
        <p:txBody>
          <a:bodyPr/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Первый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«аптекарский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 огород в Астрахани появился в 1720 году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который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находился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ведении медицинского ведомства.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Picture 5" descr="Картинка 2 из 10157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4546" y="2143116"/>
            <a:ext cx="5572164" cy="442912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14348" y="285728"/>
            <a:ext cx="8715436" cy="1714512"/>
          </a:xfrm>
        </p:spPr>
        <p:txBody>
          <a:bodyPr/>
          <a:lstStyle/>
          <a:p>
            <a:pPr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Первые попытки по созданию «аптекарского» огорода во </a:t>
            </a:r>
            <a:r>
              <a:rPr lang="ru-RU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ВНИИОБе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были предприняты </a:t>
            </a:r>
          </a:p>
          <a:p>
            <a:pPr>
              <a:buNone/>
            </a:pP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в 1969 году.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4" name="Picture 4" descr="институ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2143116"/>
            <a:ext cx="6929438" cy="45259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52" y="0"/>
            <a:ext cx="7286676" cy="2285992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Идея заложить такой огород принадлежала </a:t>
            </a:r>
            <a:b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Бочарову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Владимиру Никитичу.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4242" t="2353" r="14550" b="63529"/>
          <a:stretch>
            <a:fillRect/>
          </a:stretch>
        </p:blipFill>
        <p:spPr>
          <a:xfrm>
            <a:off x="1857356" y="2143116"/>
            <a:ext cx="6643734" cy="4500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5404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42976" y="500042"/>
            <a:ext cx="7543824" cy="562612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1969 году это были лишь две грядки, на которых росли пряные культуры. Почему именно пряные? В опытном хозяйстве </a:t>
            </a:r>
            <a:r>
              <a:rPr lang="ru-RU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ВНИИОБа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был консервный цех, который занимался переработкой овощей. </a:t>
            </a:r>
          </a:p>
          <a:p>
            <a:pPr>
              <a:buNone/>
            </a:pP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Для того чтобы улучшить качество консервированной продукции, решили выращивать свои пряные культуры.</a:t>
            </a:r>
          </a:p>
          <a:p>
            <a:pPr>
              <a:buNone/>
            </a:pP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В 70-е годы на огороде рос тмин, горчица, любисток, кориандр, базилик, петрушка, хрен, различные виды укропа.</a:t>
            </a:r>
            <a:endParaRPr 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42976" y="571480"/>
            <a:ext cx="7543824" cy="5554683"/>
          </a:xfrm>
        </p:spPr>
        <p:txBody>
          <a:bodyPr/>
          <a:lstStyle/>
          <a:p>
            <a:pPr>
              <a:buNone/>
            </a:pP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>
              <a:buNone/>
            </a:pP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Но В.Н.Бочаров мечтал создать в </a:t>
            </a:r>
          </a:p>
          <a:p>
            <a:pPr>
              <a:buNone/>
            </a:pP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г. Камызяке «аптекарский» огород, который был бы известен разнообразием видов растущих в нём растений не только в нашем районе, но и за его пределами. </a:t>
            </a:r>
          </a:p>
          <a:p>
            <a:pPr>
              <a:buNone/>
            </a:pP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В 80-х годах учёный предпринял следующую попытку.</a:t>
            </a:r>
          </a:p>
          <a:p>
            <a:pPr>
              <a:buNone/>
            </a:pP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На полях опытного хозяйства начинают выращивать пустырник, щавель, мелиссу, валериану, тысячелистник, эстрагон, душицу, шпинат. </a:t>
            </a:r>
            <a:endParaRPr 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274638"/>
            <a:ext cx="8001024" cy="1368412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1985 году заведующей огородом 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становится Ткачева Алевтина Ивановна – старший научный сотрудник. 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4" name="Содержимое 3" descr="C:\Documents and Settings\Соколова\Мои документы\Фотографии\ДВОР\010140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6044"/>
          <a:stretch>
            <a:fillRect/>
          </a:stretch>
        </p:blipFill>
        <p:spPr>
          <a:xfrm>
            <a:off x="2285985" y="1928802"/>
            <a:ext cx="5357849" cy="4714908"/>
          </a:xfrm>
          <a:noFill/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57554" y="274638"/>
            <a:ext cx="5329246" cy="36828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1538" y="571480"/>
            <a:ext cx="8072462" cy="5554683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  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90-е годы для нашей страны – годы экономического кризиса. Многие исследования учёных были прекращены </a:t>
            </a:r>
          </a:p>
          <a:p>
            <a:pPr>
              <a:buNone/>
            </a:pP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из-за нехватки денежных средств. «Аптекарский» огород во </a:t>
            </a:r>
            <a:r>
              <a:rPr lang="ru-RU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ВНИИОБе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находится на грани закрытия. </a:t>
            </a:r>
          </a:p>
          <a:p>
            <a:pPr>
              <a:buNone/>
            </a:pP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Но </a:t>
            </a:r>
            <a:r>
              <a:rPr lang="ru-RU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В.Н.Бочарову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удаётся отстоять своё детище.  «Аптекарский» огород переносят</a:t>
            </a:r>
          </a:p>
          <a:p>
            <a:pPr>
              <a:buNone/>
            </a:pP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на территорию </a:t>
            </a:r>
            <a:r>
              <a:rPr lang="ru-RU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ВНИИОБа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52" y="274638"/>
            <a:ext cx="7858148" cy="1296974"/>
          </a:xfrm>
        </p:spPr>
        <p:txBody>
          <a:bodyPr>
            <a:noAutofit/>
          </a:bodyPr>
          <a:lstStyle/>
          <a:p>
            <a:pPr algn="l"/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 2000 года «аптекарским» огородом заведует моя бабушка  Зеленцова Мария Михайловна.</a:t>
            </a:r>
            <a:endParaRPr lang="ru-RU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маша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4706" t="-981"/>
          <a:stretch>
            <a:fillRect/>
          </a:stretch>
        </p:blipFill>
        <p:spPr>
          <a:xfrm>
            <a:off x="2500298" y="1857364"/>
            <a:ext cx="5072098" cy="4572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52" y="274638"/>
            <a:ext cx="7858148" cy="1654164"/>
          </a:xfrm>
        </p:spPr>
        <p:txBody>
          <a:bodyPr>
            <a:noAutofit/>
          </a:bodyPr>
          <a:lstStyle/>
          <a:p>
            <a:pPr algn="l"/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 прошедшие годы количество видов растений увеличилось. Сейчас на огороде растут 54 вида растений, каждому из которых отведена своя грядка.</a:t>
            </a:r>
            <a:endParaRPr lang="ru-RU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аптек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3109" y="2571744"/>
            <a:ext cx="5857916" cy="39544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spd="slow">
    <p:blinds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42" y="285728"/>
            <a:ext cx="2928958" cy="350046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1285852" y="3571876"/>
            <a:ext cx="7858148" cy="4081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spcBef>
                <a:spcPct val="20000"/>
              </a:spcBef>
              <a:defRPr/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spcBef>
                <a:spcPct val="20000"/>
              </a:spcBef>
              <a:defRPr/>
            </a:pP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Выполнил:  </a:t>
            </a:r>
            <a:r>
              <a:rPr lang="ru-RU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Подымов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Александр, учащийся 4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«Б» 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класса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МБОУ «Камызякская СОШ 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№4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Руководитель: 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Журавлева Наталья Геннадьевна</a:t>
            </a:r>
          </a:p>
          <a:p>
            <a:pPr marL="342900" lvl="0" indent="-342900">
              <a:spcBef>
                <a:spcPct val="20000"/>
              </a:spcBef>
              <a:defRPr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spcBef>
                <a:spcPct val="20000"/>
              </a:spcBef>
              <a:defRPr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spcBef>
                <a:spcPct val="20000"/>
              </a:spcBef>
              <a:defRPr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spcBef>
                <a:spcPct val="20000"/>
              </a:spcBef>
              <a:defRPr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spcBef>
                <a:spcPct val="20000"/>
              </a:spcBef>
              <a:defRPr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аптек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71538" y="0"/>
            <a:ext cx="8072461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аптек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42976" y="0"/>
            <a:ext cx="8001024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аптек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28662" y="0"/>
            <a:ext cx="8215338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аптек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00100" y="0"/>
            <a:ext cx="81439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274638"/>
            <a:ext cx="7162800" cy="939784"/>
          </a:xfrm>
        </p:spPr>
        <p:txBody>
          <a:bodyPr/>
          <a:lstStyle/>
          <a:p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Артишок посевной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28662" y="1142984"/>
            <a:ext cx="7729534" cy="2143140"/>
          </a:xfrm>
        </p:spPr>
        <p:txBody>
          <a:bodyPr/>
          <a:lstStyle/>
          <a:p>
            <a:pPr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Артишок посевной   начали выращивать более 500 лет назад. Родиной его считают Эфиопию, откуда он попал в Египет, а затем в Европу.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Picture 4" descr="http://static.howstuffworks.com/gif/willow/artichoke-info0.gif">
            <a:hlinkClick r:id="rId2"/>
          </p:cNvPr>
          <p:cNvPicPr>
            <a:picLocks noChangeAspect="1" noChangeArrowheads="1"/>
          </p:cNvPicPr>
          <p:nvPr/>
        </p:nvPicPr>
        <p:blipFill>
          <a:blip r:embed="rId3" r:link="rId4" cstate="print"/>
          <a:srcRect/>
          <a:stretch>
            <a:fillRect/>
          </a:stretch>
        </p:blipFill>
        <p:spPr bwMode="auto">
          <a:xfrm>
            <a:off x="3143240" y="2714620"/>
            <a:ext cx="5503862" cy="386556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85786" y="571480"/>
            <a:ext cx="8072494" cy="1928825"/>
          </a:xfrm>
        </p:spPr>
        <p:txBody>
          <a:bodyPr/>
          <a:lstStyle/>
          <a:p>
            <a:pPr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Римляне заметили благоприятное   влияние    этого растения на пищеварение.</a:t>
            </a:r>
          </a:p>
          <a:p>
            <a:pPr>
              <a:buNone/>
            </a:pP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</p:txBody>
      </p:sp>
      <p:pic>
        <p:nvPicPr>
          <p:cNvPr id="5" name="Picture 4" descr="http://static.howstuffworks.com/gif/willow/artichoke-info0.gif">
            <a:hlinkClick r:id="rId2"/>
          </p:cNvPr>
          <p:cNvPicPr>
            <a:picLocks noChangeAspect="1" noChangeArrowheads="1"/>
          </p:cNvPicPr>
          <p:nvPr/>
        </p:nvPicPr>
        <p:blipFill>
          <a:blip r:embed="rId3" r:link="rId4" cstate="print"/>
          <a:srcRect l="2423" r="41765" b="4147"/>
          <a:stretch>
            <a:fillRect/>
          </a:stretch>
        </p:blipFill>
        <p:spPr bwMode="auto">
          <a:xfrm>
            <a:off x="5572132" y="2500306"/>
            <a:ext cx="3071834" cy="37052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1428728" y="2357430"/>
            <a:ext cx="392909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Древние арабы принимали сок из листьев артишока для улучшения работы печени, для лечения воспаления лёгких. </a:t>
            </a:r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28662" y="-285775"/>
            <a:ext cx="7000924" cy="2357454"/>
          </a:xfrm>
        </p:spPr>
        <p:txBody>
          <a:bodyPr>
            <a:normAutofit/>
          </a:bodyPr>
          <a:lstStyle/>
          <a:p>
            <a:pPr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средние века растение применяли как противоревматическое средство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4" name="i-main-pic" descr="Картинка 14 из 205283">
            <a:hlinkClick r:id="rId2"/>
          </p:cNvPr>
          <p:cNvPicPr>
            <a:picLocks noChangeAspect="1" noChangeArrowheads="1"/>
          </p:cNvPicPr>
          <p:nvPr/>
        </p:nvPicPr>
        <p:blipFill>
          <a:blip r:embed="rId3" r:link="rId4" cstate="print"/>
          <a:srcRect/>
          <a:stretch>
            <a:fillRect/>
          </a:stretch>
        </p:blipFill>
        <p:spPr bwMode="auto">
          <a:xfrm>
            <a:off x="5715008" y="2786058"/>
            <a:ext cx="3428992" cy="378621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1285852" y="1714488"/>
            <a:ext cx="492922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Россию артишок был завезён по указанию Петр 1, его начали использовать как средство, способное «излечить желтуху, отёки, боль в суставах, очистить </a:t>
            </a:r>
          </a:p>
          <a:p>
            <a:pPr>
              <a:buNone/>
            </a:pP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засорённые печень и почки».  </a:t>
            </a: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1538" y="500042"/>
            <a:ext cx="7858180" cy="542928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>
              <a:buNone/>
            </a:pPr>
            <a:endParaRPr lang="ru-RU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современной медицине из листьев этого растения получены лекарственные препараты, которые применяют для лечения желтухи,  гепатита, аллергических заболеваний</a:t>
            </a:r>
            <a:r>
              <a:rPr lang="ru-RU" b="1" dirty="0" smtClean="0">
                <a:solidFill>
                  <a:schemeClr val="bg1"/>
                </a:solidFill>
              </a:rPr>
              <a:t>.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52" y="0"/>
            <a:ext cx="7858148" cy="2214554"/>
          </a:xfrm>
        </p:spPr>
        <p:txBody>
          <a:bodyPr>
            <a:noAutofit/>
          </a:bodyPr>
          <a:lstStyle/>
          <a:p>
            <a:pPr algn="l"/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Одним из самых загадочных растений на «бабушкином» огороде является </a:t>
            </a:r>
            <a:r>
              <a:rPr lang="ru-RU" sz="32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лафант</a:t>
            </a:r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8" descr="DSC0191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clrChange>
              <a:clrFrom>
                <a:srgbClr val="D7E4C8"/>
              </a:clrFrom>
              <a:clrTo>
                <a:srgbClr val="D7E4C8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2285984" y="1857364"/>
            <a:ext cx="6034617" cy="4525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0100" y="214291"/>
            <a:ext cx="8143900" cy="178595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Первым узнал и предложил выращивать это растение доктор сельскохозяйственных наук, профессор биологии </a:t>
            </a:r>
          </a:p>
          <a:p>
            <a:pPr algn="ctr">
              <a:buNone/>
            </a:pP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Фурсов Виктор Николаевич. </a:t>
            </a:r>
            <a:endParaRPr 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1" descr="C:\Documents and Settings\Соколова\Мои документы\Фотографии\ДВОР\010171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2428868"/>
            <a:ext cx="5929354" cy="409735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80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80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Цель исследования: </a:t>
            </a:r>
            <a:r>
              <a:rPr lang="ru-RU" dirty="0" smtClean="0">
                <a:solidFill>
                  <a:schemeClr val="accent6"/>
                </a:solidFill>
              </a:rPr>
              <a:t/>
            </a:r>
            <a:br>
              <a:rPr lang="ru-RU" dirty="0" smtClean="0">
                <a:solidFill>
                  <a:schemeClr val="accent6"/>
                </a:solidFill>
              </a:rPr>
            </a:br>
            <a:endParaRPr lang="ru-RU" dirty="0">
              <a:solidFill>
                <a:schemeClr val="accent6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получить представление об истории возникновения и развития «аптекарских» огородов.</a:t>
            </a:r>
          </a:p>
          <a:p>
            <a:endParaRPr lang="ru-RU" dirty="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/>
          <a:lstStyle/>
          <a:p>
            <a:r>
              <a:rPr lang="ru-RU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Лафант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1538" y="1714488"/>
            <a:ext cx="7643866" cy="442915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Лафант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многолетнее травянистое растение. Во многих странах применяют его в медицинских целях. Одно из главных свойств этого уникального растения – защита всей </a:t>
            </a:r>
            <a:r>
              <a:rPr lang="ru-RU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иммунно-биологической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системы  человека. </a:t>
            </a:r>
            <a:r>
              <a:rPr lang="ru-RU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Лафант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улучшает пищеварение, обладает бактерицидным и успокаивающим свойствами.</a:t>
            </a:r>
          </a:p>
          <a:p>
            <a:endParaRPr lang="ru-RU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85786" y="428605"/>
            <a:ext cx="8358214" cy="207170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Изучение </a:t>
            </a:r>
            <a:r>
              <a:rPr lang="ru-RU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лафанта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анисового  в Астраханской области является актуальным и своевременным исследованием.</a:t>
            </a:r>
          </a:p>
          <a:p>
            <a:pPr>
              <a:buNone/>
            </a:pP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4" name="Picture 2" descr="IMG_1102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 b="4546"/>
          <a:stretch>
            <a:fillRect/>
          </a:stretch>
        </p:blipFill>
        <p:spPr bwMode="auto">
          <a:xfrm>
            <a:off x="1357290" y="2143116"/>
            <a:ext cx="3714776" cy="37147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3" descr="IMG_1105"/>
          <p:cNvPicPr>
            <a:picLocks noChangeAspect="1" noChangeArrowheads="1"/>
          </p:cNvPicPr>
          <p:nvPr/>
        </p:nvPicPr>
        <p:blipFill>
          <a:blip r:embed="rId3" cstate="print">
            <a:lum bright="-10000" contrast="30000"/>
          </a:blip>
          <a:srcRect l="6075" t="2271" r="36224" b="27351"/>
          <a:stretch>
            <a:fillRect/>
          </a:stretch>
        </p:blipFill>
        <p:spPr bwMode="auto">
          <a:xfrm>
            <a:off x="5214942" y="2143116"/>
            <a:ext cx="3643338" cy="37147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4" y="274638"/>
            <a:ext cx="7929586" cy="1725602"/>
          </a:xfrm>
        </p:spPr>
        <p:txBody>
          <a:bodyPr>
            <a:noAutofit/>
          </a:bodyPr>
          <a:lstStyle/>
          <a:p>
            <a:pPr algn="l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Ученики моего класса побывали на экскурсии во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ВНИИОБе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 Нам подарили букет из растений с «аптекарского» огорода.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2500306"/>
            <a:ext cx="5357850" cy="38576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Вывод:</a:t>
            </a:r>
            <a:endParaRPr lang="ru-RU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24000" y="3000373"/>
            <a:ext cx="7162800" cy="2714644"/>
          </a:xfrm>
        </p:spPr>
        <p:txBody>
          <a:bodyPr>
            <a:normAutofit fontScale="92500" lnSpcReduction="20000"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развитие «аптекарских» огородов очень полезное и нужное дело;</a:t>
            </a:r>
          </a:p>
          <a:p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целебные свойства лекарственных растений полностью не изучены;</a:t>
            </a:r>
          </a:p>
          <a:p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лекарственные препараты растительного происхождения не наносят вреда организму человека.</a:t>
            </a:r>
          </a:p>
          <a:p>
            <a:endParaRPr lang="ru-RU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71604" y="1428736"/>
            <a:ext cx="7143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Моя гипотеза оказалась ошибочной. Развитие «аптекарских огородов» в нашей стране не утратило своей актуальности и сегодня. 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Литература:</a:t>
            </a:r>
            <a:endParaRPr lang="ru-RU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728" y="1500174"/>
            <a:ext cx="7229468" cy="4214842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1. История Астраханского края: Монография. - Астрахань: Изд-во Астраханского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гос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пед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. ун-та, 2000г. </a:t>
            </a:r>
          </a:p>
          <a:p>
            <a:pPr>
              <a:lnSpc>
                <a:spcPct val="80000"/>
              </a:lnSpc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Крейер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Г.К. Культура лекарственных растений/Г.К.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Крейер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, В.В. Пашкевич.-Л-М.:Огиз,1934.</a:t>
            </a:r>
          </a:p>
          <a:p>
            <a:pPr>
              <a:lnSpc>
                <a:spcPct val="80000"/>
              </a:lnSpc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3. Кузнецова М.А.,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Резникова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А.С. Сказания о лекарственных растениях. М.: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Высш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. школа, 1992.</a:t>
            </a:r>
          </a:p>
          <a:p>
            <a:pPr>
              <a:lnSpc>
                <a:spcPct val="80000"/>
              </a:lnSpc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4. Природа, прошлое и современность Астраханского края.- Астрахань: Изд-во Астраханского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гос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пед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. ун-та, 2002 г.</a:t>
            </a:r>
          </a:p>
          <a:p>
            <a:pPr>
              <a:lnSpc>
                <a:spcPct val="80000"/>
              </a:lnSpc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  <a:hlinkClick r:id="rId2"/>
              </a:rPr>
              <a:t>http://www.gardener.ru/?id=981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400" dirty="0"/>
          </a:p>
        </p:txBody>
      </p:sp>
    </p:spTree>
  </p:cSld>
  <p:clrMapOvr>
    <a:masterClrMapping/>
  </p:clrMapOvr>
  <p:transition spd="slow">
    <p:split dir="in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3116"/>
            <a:ext cx="8715404" cy="2000264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5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Задачи исследования: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обрать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сведения о появлении первых «аптекарских» огородов в России;</a:t>
            </a:r>
          </a:p>
          <a:p>
            <a:pPr>
              <a:lnSpc>
                <a:spcPct val="90000"/>
              </a:lnSpc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исследовать историю «аптекарского» огорода во </a:t>
            </a:r>
            <a:r>
              <a:rPr lang="ru-RU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ВНИИОБе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выяснить название некоторых лекарственных трав, изучить </a:t>
            </a:r>
          </a:p>
          <a:p>
            <a:pPr>
              <a:buNone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их полезные свойства.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Гипотеза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Если «аптекарские» огороды появились сотни лет назад, то, вероятно, все лекарственные растения уже изучены, и «аптекарские» огороды потеряли свою актуальность.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274638"/>
            <a:ext cx="7162800" cy="1439850"/>
          </a:xfrm>
        </p:spPr>
        <p:txBody>
          <a:bodyPr>
            <a:normAutofit fontScale="90000"/>
          </a:bodyPr>
          <a:lstStyle/>
          <a:p>
            <a:r>
              <a:rPr lang="ru-RU" sz="4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Методы исследования:</a:t>
            </a:r>
            <a:br>
              <a:rPr lang="ru-RU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изучение литературы;</a:t>
            </a:r>
          </a:p>
          <a:p>
            <a:pPr lvl="0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беседы с работниками 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ГНУ </a:t>
            </a:r>
            <a:r>
              <a:rPr lang="ru-RU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ВНИИОБа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lvl="0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сбор информации из Интернета.</a:t>
            </a:r>
          </a:p>
          <a:p>
            <a:pPr>
              <a:buNone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endParaRPr lang="ru-RU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0100" y="642918"/>
            <a:ext cx="4714908" cy="607223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 Руси первые «аптекарские» огороды появились в 11 веке.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Устраивались они в основном при монастырях. Разводили в таких огородах лекарственные и пряные травы.</a:t>
            </a:r>
            <a:b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Москве первый «аптекарский» огород появился в 16 веке по приказу Ивана Грозного.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4" name="i-main-pic" descr="Картинка 10 из 43486">
            <a:hlinkClick r:id="rId2"/>
          </p:cNvPr>
          <p:cNvPicPr>
            <a:picLocks noChangeAspect="1" noChangeArrowheads="1"/>
          </p:cNvPicPr>
          <p:nvPr/>
        </p:nvPicPr>
        <p:blipFill>
          <a:blip r:embed="rId3" r:link="rId4" cstate="print"/>
          <a:srcRect/>
          <a:stretch>
            <a:fillRect/>
          </a:stretch>
        </p:blipFill>
        <p:spPr bwMode="auto">
          <a:xfrm>
            <a:off x="5715008" y="2071678"/>
            <a:ext cx="3214710" cy="442915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85786" y="857232"/>
            <a:ext cx="5214974" cy="4954591"/>
          </a:xfrm>
        </p:spPr>
        <p:txBody>
          <a:bodyPr/>
          <a:lstStyle/>
          <a:p>
            <a:pPr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>
              <a:buNone/>
            </a:pPr>
            <a:endParaRPr lang="ru-RU" sz="2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В 1706 году на северной окраине Москвы царем </a:t>
            </a:r>
          </a:p>
          <a:p>
            <a:pPr>
              <a:buNone/>
            </a:pP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Петром 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был основан новый «аптекарский» огород.</a:t>
            </a:r>
            <a:endParaRPr lang="ru-RU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14414" y="4500570"/>
            <a:ext cx="735811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charset="0"/>
              <a:buNone/>
            </a:pP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Сюда из-под стен Кремля были перенесены лекарственные растения. Позже огород был приобретён Московским университетом и превращён в ботанический сад. </a:t>
            </a:r>
          </a:p>
        </p:txBody>
      </p:sp>
      <p:pic>
        <p:nvPicPr>
          <p:cNvPr id="5" name="Picture 5" descr="http://content.foto.mail.ru/mail/maryedd/_answers/i-395.jpg"/>
          <p:cNvPicPr>
            <a:picLocks noChangeAspect="1" noChangeArrowheads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5786446" y="214290"/>
            <a:ext cx="3128963" cy="41433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14348" y="285728"/>
            <a:ext cx="8072494" cy="1428761"/>
          </a:xfrm>
        </p:spPr>
        <p:txBody>
          <a:bodyPr/>
          <a:lstStyle/>
          <a:p>
            <a:pPr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 нашего времени сохранилась лиственница, посаженная Петром 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Picture 4" descr="Та самая лиственница.Май 08."/>
          <p:cNvPicPr>
            <a:picLocks noChangeAspect="1" noChangeArrowheads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3428992" y="1643050"/>
            <a:ext cx="5500726" cy="471487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6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Тема6</Template>
  <TotalTime>337</TotalTime>
  <Words>899</Words>
  <Application>Microsoft Office PowerPoint</Application>
  <PresentationFormat>Экран (4:3)</PresentationFormat>
  <Paragraphs>95</Paragraphs>
  <Slides>35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Тема6</vt:lpstr>
      <vt:lpstr>Исследовательская работа «Аптекарский огород»</vt:lpstr>
      <vt:lpstr>Слайд 2</vt:lpstr>
      <vt:lpstr> Цель исследования:  </vt:lpstr>
      <vt:lpstr>Задачи исследования:</vt:lpstr>
      <vt:lpstr>Гипотеза</vt:lpstr>
      <vt:lpstr> Методы исследования: </vt:lpstr>
      <vt:lpstr>Слайд 7</vt:lpstr>
      <vt:lpstr>Слайд 8</vt:lpstr>
      <vt:lpstr>Слайд 9</vt:lpstr>
      <vt:lpstr>Слайд 10</vt:lpstr>
      <vt:lpstr>Слайд 11</vt:lpstr>
      <vt:lpstr>Слайд 12</vt:lpstr>
      <vt:lpstr>Идея заложить такой огород принадлежала  Бочарову Владимиру Никитичу.</vt:lpstr>
      <vt:lpstr>    </vt:lpstr>
      <vt:lpstr>Слайд 15</vt:lpstr>
      <vt:lpstr>В 1985 году заведующей огородом   становится Ткачева Алевтина Ивановна – старший научный сотрудник. </vt:lpstr>
      <vt:lpstr>   </vt:lpstr>
      <vt:lpstr>С 2000 года «аптекарским» огородом заведует моя бабушка  Зеленцова Мария Михайловна.</vt:lpstr>
      <vt:lpstr>За прошедшие годы количество видов растений увеличилось. Сейчас на огороде растут 54 вида растений, каждому из которых отведена своя грядка.</vt:lpstr>
      <vt:lpstr>Слайд 20</vt:lpstr>
      <vt:lpstr>Слайд 21</vt:lpstr>
      <vt:lpstr>Слайд 22</vt:lpstr>
      <vt:lpstr>Слайд 23</vt:lpstr>
      <vt:lpstr>Артишок посевной</vt:lpstr>
      <vt:lpstr>         </vt:lpstr>
      <vt:lpstr>  </vt:lpstr>
      <vt:lpstr>   </vt:lpstr>
      <vt:lpstr>Одним из самых загадочных растений на «бабушкином» огороде является лафант.</vt:lpstr>
      <vt:lpstr>Слайд 29</vt:lpstr>
      <vt:lpstr>Лафант</vt:lpstr>
      <vt:lpstr>   </vt:lpstr>
      <vt:lpstr>Ученики моего класса побывали на экскурсии во ВНИИОБе. Нам подарили букет из растений с «аптекарского» огорода.</vt:lpstr>
      <vt:lpstr>Вывод:</vt:lpstr>
      <vt:lpstr>Литература:</vt:lpstr>
      <vt:lpstr>Спасибо за внимание!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Исследовательская работа «Аптекарский огород»</dc:title>
  <dc:creator>Admin</dc:creator>
  <cp:lastModifiedBy>Admin</cp:lastModifiedBy>
  <cp:revision>38</cp:revision>
  <dcterms:created xsi:type="dcterms:W3CDTF">2012-04-18T14:00:06Z</dcterms:created>
  <dcterms:modified xsi:type="dcterms:W3CDTF">2012-05-09T17:24:57Z</dcterms:modified>
</cp:coreProperties>
</file>