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2" r:id="rId5"/>
    <p:sldId id="260" r:id="rId6"/>
    <p:sldId id="264" r:id="rId7"/>
    <p:sldId id="258" r:id="rId8"/>
    <p:sldId id="270" r:id="rId9"/>
    <p:sldId id="265" r:id="rId10"/>
    <p:sldId id="269" r:id="rId11"/>
    <p:sldId id="259" r:id="rId12"/>
    <p:sldId id="271" r:id="rId13"/>
    <p:sldId id="272" r:id="rId14"/>
    <p:sldId id="26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9999"/>
    <a:srgbClr val="FF9933"/>
    <a:srgbClr val="000099"/>
    <a:srgbClr val="00FFFF"/>
    <a:srgbClr val="FFFF99"/>
    <a:srgbClr val="FFCC99"/>
    <a:srgbClr val="FF6600"/>
    <a:srgbClr val="33CC33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FFC26A-F6D0-4643-9652-45DA583520DF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2C1C7335-D695-408D-8D7D-DF9BB03CBE70}">
      <dgm:prSet phldrT="[Текст]" custT="1"/>
      <dgm:spPr>
        <a:solidFill>
          <a:srgbClr val="FFCCCC">
            <a:alpha val="50000"/>
          </a:srgbClr>
        </a:solidFill>
      </dgm:spPr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Русско-народные традиции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258E40-36BE-4180-B3D6-0EC4A9673FD4}" type="parTrans" cxnId="{515D15C1-804D-4B7C-845E-7FD120F8D04D}">
      <dgm:prSet/>
      <dgm:spPr/>
      <dgm:t>
        <a:bodyPr/>
        <a:lstStyle/>
        <a:p>
          <a:endParaRPr lang="ru-RU"/>
        </a:p>
      </dgm:t>
    </dgm:pt>
    <dgm:pt modelId="{C74D3886-7D15-4519-A4A7-DB7CB4E036C9}" type="sibTrans" cxnId="{515D15C1-804D-4B7C-845E-7FD120F8D04D}">
      <dgm:prSet/>
      <dgm:spPr/>
      <dgm:t>
        <a:bodyPr/>
        <a:lstStyle/>
        <a:p>
          <a:endParaRPr lang="ru-RU"/>
        </a:p>
      </dgm:t>
    </dgm:pt>
    <dgm:pt modelId="{6F39F8A9-5E58-4AF5-BC18-E20ADE195F08}">
      <dgm:prSet phldrT="[Текст]"/>
      <dgm:spPr>
        <a:solidFill>
          <a:srgbClr val="FFCCCC">
            <a:alpha val="50000"/>
          </a:srgbClr>
        </a:solidFill>
      </dgm:spPr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Фольклор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03F9C-8DEB-4E42-99C3-B59E1D73D7DD}" type="parTrans" cxnId="{F58F6B43-B9A4-4E04-B96E-0745538388A0}">
      <dgm:prSet/>
      <dgm:spPr/>
      <dgm:t>
        <a:bodyPr/>
        <a:lstStyle/>
        <a:p>
          <a:endParaRPr lang="ru-RU"/>
        </a:p>
      </dgm:t>
    </dgm:pt>
    <dgm:pt modelId="{54314C46-A3D0-4EE4-96BB-7E3F8152FF1C}" type="sibTrans" cxnId="{F58F6B43-B9A4-4E04-B96E-0745538388A0}">
      <dgm:prSet/>
      <dgm:spPr/>
      <dgm:t>
        <a:bodyPr/>
        <a:lstStyle/>
        <a:p>
          <a:endParaRPr lang="ru-RU"/>
        </a:p>
      </dgm:t>
    </dgm:pt>
    <dgm:pt modelId="{6992ABF7-418A-4D97-8B22-65D40B7061E7}">
      <dgm:prSet phldrT="[Текст]" custT="1"/>
      <dgm:spPr>
        <a:solidFill>
          <a:srgbClr val="FFCCCC">
            <a:alpha val="50000"/>
          </a:srgbClr>
        </a:solidFill>
      </dgm:spPr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Краеведение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134371-F3AA-4923-841A-4535DEE43668}" type="parTrans" cxnId="{0E8F9236-2592-402F-B42D-03E8A7B40DF3}">
      <dgm:prSet/>
      <dgm:spPr/>
      <dgm:t>
        <a:bodyPr/>
        <a:lstStyle/>
        <a:p>
          <a:endParaRPr lang="ru-RU"/>
        </a:p>
      </dgm:t>
    </dgm:pt>
    <dgm:pt modelId="{936E2B48-E4CF-4438-B8F0-7E7918262E7C}" type="sibTrans" cxnId="{0E8F9236-2592-402F-B42D-03E8A7B40DF3}">
      <dgm:prSet/>
      <dgm:spPr/>
      <dgm:t>
        <a:bodyPr/>
        <a:lstStyle/>
        <a:p>
          <a:endParaRPr lang="ru-RU"/>
        </a:p>
      </dgm:t>
    </dgm:pt>
    <dgm:pt modelId="{973C3E49-D1D8-4C4C-88FE-6999D236FE80}" type="pres">
      <dgm:prSet presAssocID="{7DFFC26A-F6D0-4643-9652-45DA583520DF}" presName="compositeShape" presStyleCnt="0">
        <dgm:presLayoutVars>
          <dgm:chMax val="7"/>
          <dgm:dir/>
          <dgm:resizeHandles val="exact"/>
        </dgm:presLayoutVars>
      </dgm:prSet>
      <dgm:spPr/>
    </dgm:pt>
    <dgm:pt modelId="{D61AE838-A13A-49CB-8C7C-A5092D697915}" type="pres">
      <dgm:prSet presAssocID="{2C1C7335-D695-408D-8D7D-DF9BB03CBE70}" presName="circ1" presStyleLbl="vennNode1" presStyleIdx="0" presStyleCnt="3" custScaleX="129400" custScaleY="118213"/>
      <dgm:spPr/>
      <dgm:t>
        <a:bodyPr/>
        <a:lstStyle/>
        <a:p>
          <a:endParaRPr lang="ru-RU"/>
        </a:p>
      </dgm:t>
    </dgm:pt>
    <dgm:pt modelId="{52671763-B79B-42A5-9914-B125192FD655}" type="pres">
      <dgm:prSet presAssocID="{2C1C7335-D695-408D-8D7D-DF9BB03CBE7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9166D1-BFBF-4CEB-91B4-8AB11BE8F1EB}" type="pres">
      <dgm:prSet presAssocID="{6F39F8A9-5E58-4AF5-BC18-E20ADE195F08}" presName="circ2" presStyleLbl="vennNode1" presStyleIdx="1" presStyleCnt="3" custScaleX="131750" custScaleY="113394" custLinFactNeighborX="11013" custLinFactNeighborY="-3086"/>
      <dgm:spPr/>
      <dgm:t>
        <a:bodyPr/>
        <a:lstStyle/>
        <a:p>
          <a:endParaRPr lang="ru-RU"/>
        </a:p>
      </dgm:t>
    </dgm:pt>
    <dgm:pt modelId="{3F632EAD-0FDF-479B-9826-851D51E51EAC}" type="pres">
      <dgm:prSet presAssocID="{6F39F8A9-5E58-4AF5-BC18-E20ADE195F0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C15810-C676-4798-858D-F6D207D55C68}" type="pres">
      <dgm:prSet presAssocID="{6992ABF7-418A-4D97-8B22-65D40B7061E7}" presName="circ3" presStyleLbl="vennNode1" presStyleIdx="2" presStyleCnt="3" custScaleX="136210" custScaleY="117403" custLinFactNeighborX="-14402" custLinFactNeighborY="-6004"/>
      <dgm:spPr/>
      <dgm:t>
        <a:bodyPr/>
        <a:lstStyle/>
        <a:p>
          <a:endParaRPr lang="ru-RU"/>
        </a:p>
      </dgm:t>
    </dgm:pt>
    <dgm:pt modelId="{C203EBF1-F070-423B-AC43-3B485ABB21AD}" type="pres">
      <dgm:prSet presAssocID="{6992ABF7-418A-4D97-8B22-65D40B7061E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5D15C1-804D-4B7C-845E-7FD120F8D04D}" srcId="{7DFFC26A-F6D0-4643-9652-45DA583520DF}" destId="{2C1C7335-D695-408D-8D7D-DF9BB03CBE70}" srcOrd="0" destOrd="0" parTransId="{B1258E40-36BE-4180-B3D6-0EC4A9673FD4}" sibTransId="{C74D3886-7D15-4519-A4A7-DB7CB4E036C9}"/>
    <dgm:cxn modelId="{F58F6B43-B9A4-4E04-B96E-0745538388A0}" srcId="{7DFFC26A-F6D0-4643-9652-45DA583520DF}" destId="{6F39F8A9-5E58-4AF5-BC18-E20ADE195F08}" srcOrd="1" destOrd="0" parTransId="{8FA03F9C-8DEB-4E42-99C3-B59E1D73D7DD}" sibTransId="{54314C46-A3D0-4EE4-96BB-7E3F8152FF1C}"/>
    <dgm:cxn modelId="{7CF6F5E4-7757-4BF4-90C1-C75C49FC539B}" type="presOf" srcId="{6F39F8A9-5E58-4AF5-BC18-E20ADE195F08}" destId="{559166D1-BFBF-4CEB-91B4-8AB11BE8F1EB}" srcOrd="0" destOrd="0" presId="urn:microsoft.com/office/officeart/2005/8/layout/venn1"/>
    <dgm:cxn modelId="{CB85F80B-A08F-4ED7-B976-4D0A2502804E}" type="presOf" srcId="{7DFFC26A-F6D0-4643-9652-45DA583520DF}" destId="{973C3E49-D1D8-4C4C-88FE-6999D236FE80}" srcOrd="0" destOrd="0" presId="urn:microsoft.com/office/officeart/2005/8/layout/venn1"/>
    <dgm:cxn modelId="{CAAEFD8B-6C75-46BC-AF2E-966DF18FF6B6}" type="presOf" srcId="{6992ABF7-418A-4D97-8B22-65D40B7061E7}" destId="{A4C15810-C676-4798-858D-F6D207D55C68}" srcOrd="0" destOrd="0" presId="urn:microsoft.com/office/officeart/2005/8/layout/venn1"/>
    <dgm:cxn modelId="{0E8F9236-2592-402F-B42D-03E8A7B40DF3}" srcId="{7DFFC26A-F6D0-4643-9652-45DA583520DF}" destId="{6992ABF7-418A-4D97-8B22-65D40B7061E7}" srcOrd="2" destOrd="0" parTransId="{5F134371-F3AA-4923-841A-4535DEE43668}" sibTransId="{936E2B48-E4CF-4438-B8F0-7E7918262E7C}"/>
    <dgm:cxn modelId="{188EBB1B-0E45-4D46-AA95-8A85BCECC8E2}" type="presOf" srcId="{2C1C7335-D695-408D-8D7D-DF9BB03CBE70}" destId="{52671763-B79B-42A5-9914-B125192FD655}" srcOrd="1" destOrd="0" presId="urn:microsoft.com/office/officeart/2005/8/layout/venn1"/>
    <dgm:cxn modelId="{A94AB8D1-3FB5-4A38-814D-F952C8A73669}" type="presOf" srcId="{2C1C7335-D695-408D-8D7D-DF9BB03CBE70}" destId="{D61AE838-A13A-49CB-8C7C-A5092D697915}" srcOrd="0" destOrd="0" presId="urn:microsoft.com/office/officeart/2005/8/layout/venn1"/>
    <dgm:cxn modelId="{756891DA-AB81-4E98-A995-A6ED054E8301}" type="presOf" srcId="{6F39F8A9-5E58-4AF5-BC18-E20ADE195F08}" destId="{3F632EAD-0FDF-479B-9826-851D51E51EAC}" srcOrd="1" destOrd="0" presId="urn:microsoft.com/office/officeart/2005/8/layout/venn1"/>
    <dgm:cxn modelId="{4FA48914-0C6F-4841-A17F-39CA5BA4FBC1}" type="presOf" srcId="{6992ABF7-418A-4D97-8B22-65D40B7061E7}" destId="{C203EBF1-F070-423B-AC43-3B485ABB21AD}" srcOrd="1" destOrd="0" presId="urn:microsoft.com/office/officeart/2005/8/layout/venn1"/>
    <dgm:cxn modelId="{CACE17D3-4609-4ED2-ABD9-4BBA3C04C693}" type="presParOf" srcId="{973C3E49-D1D8-4C4C-88FE-6999D236FE80}" destId="{D61AE838-A13A-49CB-8C7C-A5092D697915}" srcOrd="0" destOrd="0" presId="urn:microsoft.com/office/officeart/2005/8/layout/venn1"/>
    <dgm:cxn modelId="{12A9BFDB-5D7B-46F4-A0B4-13D451CB1540}" type="presParOf" srcId="{973C3E49-D1D8-4C4C-88FE-6999D236FE80}" destId="{52671763-B79B-42A5-9914-B125192FD655}" srcOrd="1" destOrd="0" presId="urn:microsoft.com/office/officeart/2005/8/layout/venn1"/>
    <dgm:cxn modelId="{8C206297-E51D-473B-853C-A61FDD42451A}" type="presParOf" srcId="{973C3E49-D1D8-4C4C-88FE-6999D236FE80}" destId="{559166D1-BFBF-4CEB-91B4-8AB11BE8F1EB}" srcOrd="2" destOrd="0" presId="urn:microsoft.com/office/officeart/2005/8/layout/venn1"/>
    <dgm:cxn modelId="{42F992C0-1451-4A6B-BDC2-62925E599F8A}" type="presParOf" srcId="{973C3E49-D1D8-4C4C-88FE-6999D236FE80}" destId="{3F632EAD-0FDF-479B-9826-851D51E51EAC}" srcOrd="3" destOrd="0" presId="urn:microsoft.com/office/officeart/2005/8/layout/venn1"/>
    <dgm:cxn modelId="{FB9C0D85-FCD0-4BF8-ACE9-C1E5134283D1}" type="presParOf" srcId="{973C3E49-D1D8-4C4C-88FE-6999D236FE80}" destId="{A4C15810-C676-4798-858D-F6D207D55C68}" srcOrd="4" destOrd="0" presId="urn:microsoft.com/office/officeart/2005/8/layout/venn1"/>
    <dgm:cxn modelId="{5F8D9A32-A814-488C-9B23-50F88199F325}" type="presParOf" srcId="{973C3E49-D1D8-4C4C-88FE-6999D236FE80}" destId="{C203EBF1-F070-423B-AC43-3B485ABB21A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1AE838-A13A-49CB-8C7C-A5092D697915}">
      <dsp:nvSpPr>
        <dsp:cNvPr id="0" name=""/>
        <dsp:cNvSpPr/>
      </dsp:nvSpPr>
      <dsp:spPr>
        <a:xfrm>
          <a:off x="1517403" y="-93922"/>
          <a:ext cx="2985645" cy="2727528"/>
        </a:xfrm>
        <a:prstGeom prst="ellipse">
          <a:avLst/>
        </a:prstGeom>
        <a:solidFill>
          <a:srgbClr val="FFCCCC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Русско-народные традиции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15489" y="383394"/>
        <a:ext cx="2189473" cy="1227387"/>
      </dsp:txXfrm>
    </dsp:sp>
    <dsp:sp modelId="{559166D1-BFBF-4CEB-91B4-8AB11BE8F1EB}">
      <dsp:nvSpPr>
        <dsp:cNvPr id="0" name=""/>
        <dsp:cNvSpPr/>
      </dsp:nvSpPr>
      <dsp:spPr>
        <a:xfrm>
          <a:off x="2576946" y="1332530"/>
          <a:ext cx="3039867" cy="2616339"/>
        </a:xfrm>
        <a:prstGeom prst="ellipse">
          <a:avLst/>
        </a:prstGeom>
        <a:solidFill>
          <a:srgbClr val="FFCCCC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Фольклор</a:t>
          </a:r>
          <a:endParaRPr lang="ru-RU" sz="3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06639" y="2008418"/>
        <a:ext cx="1823920" cy="1438986"/>
      </dsp:txXfrm>
    </dsp:sp>
    <dsp:sp modelId="{A4C15810-C676-4798-858D-F6D207D55C68}">
      <dsp:nvSpPr>
        <dsp:cNvPr id="0" name=""/>
        <dsp:cNvSpPr/>
      </dsp:nvSpPr>
      <dsp:spPr>
        <a:xfrm>
          <a:off x="273991" y="1218954"/>
          <a:ext cx="3142772" cy="2708839"/>
        </a:xfrm>
        <a:prstGeom prst="ellipse">
          <a:avLst/>
        </a:prstGeom>
        <a:solidFill>
          <a:srgbClr val="FFCCCC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Краеведение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69936" y="1918737"/>
        <a:ext cx="1885663" cy="1489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5D39-3A1C-4846-B4E1-B8119FD463BC}" type="datetimeFigureOut">
              <a:rPr lang="ru-RU" smtClean="0"/>
              <a:t>28.10.2014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13B9-151C-49D6-88F3-E957D84F5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717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5D39-3A1C-4846-B4E1-B8119FD463BC}" type="datetimeFigureOut">
              <a:rPr lang="ru-RU" smtClean="0"/>
              <a:t>28.10.2014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13B9-151C-49D6-88F3-E957D84F5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592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5D39-3A1C-4846-B4E1-B8119FD463BC}" type="datetimeFigureOut">
              <a:rPr lang="ru-RU" smtClean="0"/>
              <a:t>28.10.2014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13B9-151C-49D6-88F3-E957D84F5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838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7B4B-7507-43D5-B7BC-325794DB31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1B3B-30C4-4FE0-96D5-F160C687B2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37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7B4B-7507-43D5-B7BC-325794DB31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1B3B-30C4-4FE0-96D5-F160C687B2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63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7B4B-7507-43D5-B7BC-325794DB31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1B3B-30C4-4FE0-96D5-F160C687B2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801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7B4B-7507-43D5-B7BC-325794DB31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1B3B-30C4-4FE0-96D5-F160C687B2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51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7B4B-7507-43D5-B7BC-325794DB31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1B3B-30C4-4FE0-96D5-F160C687B2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783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7B4B-7507-43D5-B7BC-325794DB31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1B3B-30C4-4FE0-96D5-F160C687B2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17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7B4B-7507-43D5-B7BC-325794DB31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1B3B-30C4-4FE0-96D5-F160C687B2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53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7B4B-7507-43D5-B7BC-325794DB31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1B3B-30C4-4FE0-96D5-F160C687B2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75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5D39-3A1C-4846-B4E1-B8119FD463BC}" type="datetimeFigureOut">
              <a:rPr lang="ru-RU" smtClean="0"/>
              <a:t>28.10.2014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13B9-151C-49D6-88F3-E957D84F5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832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7B4B-7507-43D5-B7BC-325794DB31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1B3B-30C4-4FE0-96D5-F160C687B2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725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7B4B-7507-43D5-B7BC-325794DB31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1B3B-30C4-4FE0-96D5-F160C687B2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43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17B4B-7507-43D5-B7BC-325794DB31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1B3B-30C4-4FE0-96D5-F160C687B2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30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5D39-3A1C-4846-B4E1-B8119FD463BC}" type="datetimeFigureOut">
              <a:rPr lang="ru-RU" smtClean="0"/>
              <a:t>28.10.2014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13B9-151C-49D6-88F3-E957D84F5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51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5D39-3A1C-4846-B4E1-B8119FD463BC}" type="datetimeFigureOut">
              <a:rPr lang="ru-RU" smtClean="0"/>
              <a:t>28.10.2014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13B9-151C-49D6-88F3-E957D84F5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32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5D39-3A1C-4846-B4E1-B8119FD463BC}" type="datetimeFigureOut">
              <a:rPr lang="ru-RU" smtClean="0"/>
              <a:t>28.10.2014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13B9-151C-49D6-88F3-E957D84F5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337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5D39-3A1C-4846-B4E1-B8119FD463BC}" type="datetimeFigureOut">
              <a:rPr lang="ru-RU" smtClean="0"/>
              <a:t>28.10.2014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13B9-151C-49D6-88F3-E957D84F5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95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5D39-3A1C-4846-B4E1-B8119FD463BC}" type="datetimeFigureOut">
              <a:rPr lang="ru-RU" smtClean="0"/>
              <a:t>28.10.2014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13B9-151C-49D6-88F3-E957D84F5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710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5D39-3A1C-4846-B4E1-B8119FD463BC}" type="datetimeFigureOut">
              <a:rPr lang="ru-RU" smtClean="0"/>
              <a:t>28.10.2014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13B9-151C-49D6-88F3-E957D84F5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346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5D39-3A1C-4846-B4E1-B8119FD463BC}" type="datetimeFigureOut">
              <a:rPr lang="ru-RU" smtClean="0"/>
              <a:t>28.10.2014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13B9-151C-49D6-88F3-E957D84F5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830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E5D39-3A1C-4846-B4E1-B8119FD463BC}" type="datetimeFigureOut">
              <a:rPr lang="ru-RU" smtClean="0"/>
              <a:t>28.10.2014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013B9-151C-49D6-88F3-E957D84F53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93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17B4B-7507-43D5-B7BC-325794DB31D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28.10.2014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01B3B-30C4-4FE0-96D5-F160C687B2E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47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6680"/>
            <a:ext cx="9144000" cy="178308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0099"/>
                </a:solidFill>
                <a:latin typeface="Arial Black" panose="020B0A04020102020204" pitchFamily="34" charset="0"/>
              </a:rPr>
              <a:t>Воспитание юного патриота</a:t>
            </a:r>
            <a:endParaRPr lang="ru-RU" dirty="0">
              <a:solidFill>
                <a:srgbClr val="000099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2920" y="2118360"/>
            <a:ext cx="6751320" cy="399288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Дошкольная образовательная программа</a:t>
            </a:r>
          </a:p>
          <a:p>
            <a:r>
              <a:rPr lang="ru-RU" sz="6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«Горница</a:t>
            </a:r>
            <a:r>
              <a:rPr lang="ru-RU" sz="6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482840" y="4114800"/>
            <a:ext cx="4495800" cy="2545080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3600" b="1" i="1" dirty="0" smtClean="0"/>
              <a:t>Воспитатель МБДОУ  № 321</a:t>
            </a:r>
          </a:p>
          <a:p>
            <a:pPr algn="r"/>
            <a:r>
              <a:rPr lang="ru-RU" sz="3600" b="1" i="1" dirty="0" smtClean="0"/>
              <a:t>Дубровина Ирина Сергеевна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75214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Ирина\Desktop\важное\Д.с фотки\горница народы\IMG_310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5" t="6460" r="32543"/>
          <a:stretch/>
        </p:blipFill>
        <p:spPr bwMode="auto">
          <a:xfrm>
            <a:off x="710307" y="264556"/>
            <a:ext cx="3892173" cy="44605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Ирина\Desktop\важное\Д.с фотки\горница народы\IMG_314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7" r="18353"/>
          <a:stretch/>
        </p:blipFill>
        <p:spPr bwMode="auto">
          <a:xfrm>
            <a:off x="6388224" y="264555"/>
            <a:ext cx="5264468" cy="44605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Овал 5"/>
          <p:cNvSpPr/>
          <p:nvPr/>
        </p:nvSpPr>
        <p:spPr>
          <a:xfrm>
            <a:off x="710307" y="5074920"/>
            <a:ext cx="3892173" cy="1661160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Русская народная игра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«Заря – </a:t>
            </a:r>
            <a:r>
              <a:rPr lang="ru-RU" sz="2400" b="1" dirty="0" err="1" smtClean="0">
                <a:solidFill>
                  <a:srgbClr val="C00000"/>
                </a:solidFill>
              </a:rPr>
              <a:t>Зареница</a:t>
            </a:r>
            <a:r>
              <a:rPr lang="ru-RU" sz="2400" b="1" dirty="0" smtClean="0">
                <a:solidFill>
                  <a:srgbClr val="C00000"/>
                </a:solidFill>
              </a:rPr>
              <a:t>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388224" y="5074920"/>
            <a:ext cx="5264468" cy="1661160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Народы Поволжья: русские, мордва, чуваши, татары.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59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880"/>
            <a:ext cx="10515600" cy="77724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Праздник «МАСЛЕНИЦА»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960120"/>
            <a:ext cx="4937759" cy="3817142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60" y="2741677"/>
            <a:ext cx="5044439" cy="3984848"/>
          </a:xfrm>
        </p:spPr>
      </p:pic>
    </p:spTree>
    <p:extLst>
      <p:ext uri="{BB962C8B-B14F-4D97-AF65-F5344CB8AC3E}">
        <p14:creationId xmlns:p14="http://schemas.microsoft.com/office/powerpoint/2010/main" val="15827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8309" y="0"/>
            <a:ext cx="102636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Музей –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своеобразный способ познания окружающего мира, отражающий самые разные стороны действительности, тесно связанные между собой.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«Горница» позволяет осуществлять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социально-культурное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дошкольников на интересном наглядном материале. 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453035149"/>
              </p:ext>
            </p:extLst>
          </p:nvPr>
        </p:nvGraphicFramePr>
        <p:xfrm>
          <a:off x="3224932" y="2582683"/>
          <a:ext cx="5969000" cy="3972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8394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920240" y="1920240"/>
            <a:ext cx="8717280" cy="2423160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>
                <a:solidFill>
                  <a:srgbClr val="000099"/>
                </a:solidFill>
              </a:rPr>
              <a:t>Спасибо за внимание</a:t>
            </a:r>
            <a:endParaRPr lang="ru-RU" sz="6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7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"/>
            <a:ext cx="10515600" cy="65532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+mn-lt"/>
              </a:rPr>
              <a:t>Актуальность</a:t>
            </a:r>
            <a:endParaRPr lang="ru-RU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0040" y="655321"/>
            <a:ext cx="11689080" cy="6202679"/>
          </a:xfrm>
        </p:spPr>
        <p:txBody>
          <a:bodyPr>
            <a:normAutofit fontScale="92500"/>
          </a:bodyPr>
          <a:lstStyle/>
          <a:p>
            <a:r>
              <a:rPr lang="ru-RU" sz="3200" dirty="0">
                <a:solidFill>
                  <a:srgbClr val="000099"/>
                </a:solidFill>
              </a:rPr>
              <a:t>Одна из важнейших задач современного общества – гражданско-патриотическое воспитание подрастающего поколения. Гражданско-патриотическое воспитание детей необходимо начинать в дошкольном детстве, являющемся важнейшим периодом становления человеческой личности. Именно в это время закладываются нравственные основы будущего гражданина.</a:t>
            </a:r>
          </a:p>
          <a:p>
            <a:r>
              <a:rPr lang="ru-RU" sz="3200" dirty="0">
                <a:solidFill>
                  <a:srgbClr val="000099"/>
                </a:solidFill>
              </a:rPr>
              <a:t>В последнее время в обществе утрачиваются традиции патриотического сознания, поэтому актуальность проблемы воспитания патриотизма у детей дошкольного возраста очевидна. Научить ребёнка всегда любить родных и близких людей, бережно и с любовью относиться к своей Родине, испытывать гордость за свой народ, задача очень сложная, так как в современных семьях вопросы воспитания патриотизма, гражданственности не считаются важными и зачастую вызывают лишь недоумение.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485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" y="121920"/>
            <a:ext cx="11780520" cy="1447800"/>
          </a:xfrm>
          <a:solidFill>
            <a:srgbClr val="00FFFF"/>
          </a:solidFill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latin typeface="Arial Black" panose="020B0A04020102020204" pitchFamily="34" charset="0"/>
              </a:rPr>
              <a:t>Дошкольная образовательная программа «Горница»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840" y="1569720"/>
            <a:ext cx="11780520" cy="5120639"/>
          </a:xfrm>
          <a:solidFill>
            <a:srgbClr val="FFCCCC"/>
          </a:solidFill>
        </p:spPr>
        <p:txBody>
          <a:bodyPr>
            <a:normAutofit lnSpcReduction="10000"/>
          </a:bodyPr>
          <a:lstStyle/>
          <a:p>
            <a:r>
              <a:rPr lang="ru-RU" dirty="0" smtClean="0"/>
              <a:t>Привить уважение к культуре и истории своей страны, ответственность за ее сохранение</a:t>
            </a:r>
          </a:p>
          <a:p>
            <a:r>
              <a:rPr lang="ru-RU" dirty="0" smtClean="0"/>
              <a:t>Формирование целостного представления о русской национальной культуре</a:t>
            </a:r>
          </a:p>
          <a:p>
            <a:r>
              <a:rPr lang="ru-RU" dirty="0" smtClean="0"/>
              <a:t>Привить детям навыки прикладного творчества, развивать тем самым творческие способности детей в тесной связи с опытом русского  народа</a:t>
            </a:r>
          </a:p>
          <a:p>
            <a:r>
              <a:rPr lang="ru-RU" dirty="0" smtClean="0"/>
              <a:t>Научить чувствовать и любить родную природу, землю, свой народ</a:t>
            </a:r>
          </a:p>
          <a:p>
            <a:r>
              <a:rPr lang="ru-RU" dirty="0" smtClean="0"/>
              <a:t>Показать отражение в национальной культуре высоких идеалов народа, его </a:t>
            </a:r>
            <a:r>
              <a:rPr lang="ru-RU" dirty="0" err="1" smtClean="0"/>
              <a:t>ума,таланта</a:t>
            </a:r>
            <a:r>
              <a:rPr lang="ru-RU" dirty="0" smtClean="0"/>
              <a:t> духовного богатства.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31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480" y="411482"/>
            <a:ext cx="10515600" cy="1325879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4000" b="1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Образовательное пространство детской деятельности расширяется за счет использования экспозиций музея «Горница»: </a:t>
            </a:r>
            <a:r>
              <a:rPr lang="ru-RU" sz="3200" b="1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4472C4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126" y="1737361"/>
            <a:ext cx="7972114" cy="499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584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29" y="250185"/>
            <a:ext cx="10117211" cy="6607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740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6" y="1137820"/>
            <a:ext cx="6469464" cy="4582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87439" y="1253330"/>
            <a:ext cx="6522721" cy="4351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877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05081" y="1229522"/>
            <a:ext cx="6850895" cy="4560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36685" y="1220913"/>
            <a:ext cx="6799394" cy="4526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160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91300" y="582930"/>
            <a:ext cx="5463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Экспонатами выставочных экспозиций становятся детские поделки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60" y="2564568"/>
            <a:ext cx="5364159" cy="35708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79" y="3607632"/>
            <a:ext cx="4278030" cy="28478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90" y="222718"/>
            <a:ext cx="4319209" cy="287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2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9758" y="80965"/>
            <a:ext cx="6233162" cy="63531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организации деятельности: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772" y="4142102"/>
            <a:ext cx="5340668" cy="2715897"/>
          </a:xfrm>
        </p:spPr>
        <p:txBody>
          <a:bodyPr/>
          <a:lstStyle/>
          <a:p>
            <a:r>
              <a:rPr lang="ru-RU" b="1" dirty="0"/>
              <a:t>р</a:t>
            </a:r>
            <a:r>
              <a:rPr lang="ru-RU" b="1" dirty="0" smtClean="0"/>
              <a:t>усский хоровод,</a:t>
            </a:r>
          </a:p>
          <a:p>
            <a:r>
              <a:rPr lang="ru-RU" b="1" dirty="0"/>
              <a:t>н</a:t>
            </a:r>
            <a:r>
              <a:rPr lang="ru-RU" b="1" dirty="0" smtClean="0"/>
              <a:t>ародные игры,</a:t>
            </a:r>
          </a:p>
          <a:p>
            <a:r>
              <a:rPr lang="ru-RU" b="1" dirty="0"/>
              <a:t>р</a:t>
            </a:r>
            <a:r>
              <a:rPr lang="ru-RU" b="1" dirty="0" smtClean="0"/>
              <a:t>усские народные праздники,</a:t>
            </a:r>
          </a:p>
          <a:p>
            <a:r>
              <a:rPr lang="ru-RU" b="1" dirty="0" smtClean="0">
                <a:cs typeface="Times New Roman" panose="02020603050405020304" pitchFamily="18" charset="0"/>
              </a:rPr>
              <a:t>мастерская по изготовлению продуктов детского творчества.</a:t>
            </a:r>
            <a:endParaRPr lang="ru-RU" b="1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77840" y="716280"/>
            <a:ext cx="6355080" cy="279050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cs typeface="Times New Roman" panose="02020603050405020304" pitchFamily="18" charset="0"/>
              </a:rPr>
              <a:t>беседы, познавательные рассказы, сообщения из цикла «А знаете ли вы</a:t>
            </a:r>
            <a:r>
              <a:rPr lang="ru-RU" sz="2800" dirty="0" smtClean="0">
                <a:cs typeface="Times New Roman" panose="02020603050405020304" pitchFamily="18" charset="0"/>
              </a:rPr>
              <a:t>…»,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>
                <a:cs typeface="Times New Roman" panose="02020603050405020304" pitchFamily="18" charset="0"/>
              </a:rPr>
              <a:t>чтение </a:t>
            </a:r>
            <a:r>
              <a:rPr lang="ru-RU" sz="2800" dirty="0">
                <a:cs typeface="Times New Roman" panose="02020603050405020304" pitchFamily="18" charset="0"/>
              </a:rPr>
              <a:t>художественной  литературы, знакомство с </a:t>
            </a:r>
            <a:r>
              <a:rPr lang="ru-RU" sz="2800" dirty="0" smtClean="0">
                <a:cs typeface="Times New Roman" panose="02020603050405020304" pitchFamily="18" charset="0"/>
              </a:rPr>
              <a:t>фольклором,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>
                <a:cs typeface="Times New Roman" panose="02020603050405020304" pitchFamily="18" charset="0"/>
              </a:rPr>
              <a:t> </a:t>
            </a:r>
            <a:r>
              <a:rPr lang="ru-RU" sz="2800" dirty="0">
                <a:cs typeface="Times New Roman" panose="02020603050405020304" pitchFamily="18" charset="0"/>
              </a:rPr>
              <a:t>экскурсии, </a:t>
            </a:r>
            <a:endParaRPr lang="ru-RU" sz="2800" dirty="0" smtClean="0"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8" y="217487"/>
            <a:ext cx="5253991" cy="3502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92" y="3401175"/>
            <a:ext cx="5183188" cy="3456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971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3116</TotalTime>
  <Words>324</Words>
  <Application>Microsoft Office PowerPoint</Application>
  <PresentationFormat>Широкоэкранный</PresentationFormat>
  <Paragraphs>34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Times New Roman</vt:lpstr>
      <vt:lpstr>Тема Office</vt:lpstr>
      <vt:lpstr>1_Тема Office</vt:lpstr>
      <vt:lpstr>Воспитание юного патриота</vt:lpstr>
      <vt:lpstr>Актуальность</vt:lpstr>
      <vt:lpstr>Дошкольная образовательная программа «Горница»</vt:lpstr>
      <vt:lpstr>Образовательное пространство детской деятельности расширяется за счет использования экспозиций музея «Горница»:  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Формы организации деятельности:</vt:lpstr>
      <vt:lpstr>Презентация PowerPoint</vt:lpstr>
      <vt:lpstr>Праздник «МАСЛЕНИЦА»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Воспитание юного патриота</dc:title>
  <dc:creator>Ирина Дубровина</dc:creator>
  <cp:lastModifiedBy>Ирина Дубровина</cp:lastModifiedBy>
  <cp:revision>29</cp:revision>
  <dcterms:created xsi:type="dcterms:W3CDTF">2014-10-27T03:14:35Z</dcterms:created>
  <dcterms:modified xsi:type="dcterms:W3CDTF">2014-10-29T15:04:36Z</dcterms:modified>
</cp:coreProperties>
</file>