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sldIdLst>
    <p:sldId id="256" r:id="rId2"/>
    <p:sldId id="257" r:id="rId3"/>
    <p:sldId id="265" r:id="rId4"/>
    <p:sldId id="259" r:id="rId5"/>
    <p:sldId id="264" r:id="rId6"/>
    <p:sldId id="260" r:id="rId7"/>
    <p:sldId id="267" r:id="rId8"/>
    <p:sldId id="268" r:id="rId9"/>
    <p:sldId id="272" r:id="rId10"/>
    <p:sldId id="271" r:id="rId11"/>
    <p:sldId id="270" r:id="rId12"/>
    <p:sldId id="273" r:id="rId13"/>
    <p:sldId id="275" r:id="rId14"/>
    <p:sldId id="274" r:id="rId15"/>
    <p:sldId id="266" r:id="rId16"/>
    <p:sldId id="263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CE0"/>
    <a:srgbClr val="DCF8AA"/>
    <a:srgbClr val="FFFF99"/>
    <a:srgbClr val="6DF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0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7FCA-4B09-45B7-BB66-EA60C2474A6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40AA-95C3-48CA-9D62-735EE6D3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3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7FCA-4B09-45B7-BB66-EA60C2474A6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40AA-95C3-48CA-9D62-735EE6D3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70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7FCA-4B09-45B7-BB66-EA60C2474A6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40AA-95C3-48CA-9D62-735EE6D3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7FCA-4B09-45B7-BB66-EA60C2474A6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40AA-95C3-48CA-9D62-735EE6D3673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2113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7FCA-4B09-45B7-BB66-EA60C2474A6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40AA-95C3-48CA-9D62-735EE6D3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328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7FCA-4B09-45B7-BB66-EA60C2474A6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40AA-95C3-48CA-9D62-735EE6D3673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9113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7FCA-4B09-45B7-BB66-EA60C2474A6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40AA-95C3-48CA-9D62-735EE6D3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653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7FCA-4B09-45B7-BB66-EA60C2474A6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40AA-95C3-48CA-9D62-735EE6D3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142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7FCA-4B09-45B7-BB66-EA60C2474A6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40AA-95C3-48CA-9D62-735EE6D3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45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7FCA-4B09-45B7-BB66-EA60C2474A6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40AA-95C3-48CA-9D62-735EE6D3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4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7FCA-4B09-45B7-BB66-EA60C2474A6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40AA-95C3-48CA-9D62-735EE6D3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66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7FCA-4B09-45B7-BB66-EA60C2474A6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40AA-95C3-48CA-9D62-735EE6D3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83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7FCA-4B09-45B7-BB66-EA60C2474A6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40AA-95C3-48CA-9D62-735EE6D3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56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7FCA-4B09-45B7-BB66-EA60C2474A6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40AA-95C3-48CA-9D62-735EE6D3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53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7FCA-4B09-45B7-BB66-EA60C2474A6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40AA-95C3-48CA-9D62-735EE6D3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89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7FCA-4B09-45B7-BB66-EA60C2474A6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40AA-95C3-48CA-9D62-735EE6D3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5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7FCA-4B09-45B7-BB66-EA60C2474A6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40AA-95C3-48CA-9D62-735EE6D3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CA37FCA-4B09-45B7-BB66-EA60C2474A6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EF640AA-95C3-48CA-9D62-735EE6D3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242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jpg"/><Relationship Id="rId18" Type="http://schemas.openxmlformats.org/officeDocument/2006/relationships/image" Target="../media/image33.jpg"/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12" Type="http://schemas.openxmlformats.org/officeDocument/2006/relationships/image" Target="../media/image27.jpg"/><Relationship Id="rId17" Type="http://schemas.openxmlformats.org/officeDocument/2006/relationships/image" Target="../media/image32.jpeg"/><Relationship Id="rId2" Type="http://schemas.openxmlformats.org/officeDocument/2006/relationships/image" Target="../media/image17.jpg"/><Relationship Id="rId16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5" Type="http://schemas.openxmlformats.org/officeDocument/2006/relationships/image" Target="../media/image3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gif"/><Relationship Id="rId1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cap="none" dirty="0" smtClean="0">
                <a:ln/>
                <a:solidFill>
                  <a:schemeClr val="accent3"/>
                </a:solidFill>
              </a:rPr>
              <a:t>Презентация занятия по внеурочной деятельности «Звуки, буквы и слова»</a:t>
            </a:r>
            <a:br>
              <a:rPr lang="ru-RU" sz="3200" b="1" cap="none" dirty="0" smtClean="0">
                <a:ln/>
                <a:solidFill>
                  <a:schemeClr val="accent3"/>
                </a:solidFill>
              </a:rPr>
            </a:br>
            <a:r>
              <a:rPr lang="ru-RU" sz="3200" b="1" cap="none" dirty="0" smtClean="0">
                <a:ln/>
                <a:solidFill>
                  <a:schemeClr val="accent3"/>
                </a:solidFill>
              </a:rPr>
              <a:t>1 класс</a:t>
            </a:r>
            <a:br>
              <a:rPr lang="ru-RU" sz="3200" b="1" cap="none" dirty="0" smtClean="0">
                <a:ln/>
                <a:solidFill>
                  <a:schemeClr val="accent3"/>
                </a:solidFill>
              </a:rPr>
            </a:br>
            <a:r>
              <a:rPr lang="ru-RU" sz="3200" b="1" cap="none" dirty="0" smtClean="0">
                <a:ln/>
                <a:solidFill>
                  <a:schemeClr val="accent3"/>
                </a:solidFill>
              </a:rPr>
              <a:t>на тему: «Слова, обозначающие </a:t>
            </a:r>
            <a:r>
              <a:rPr lang="ru-RU" sz="3200" b="1" cap="none" dirty="0" err="1" smtClean="0">
                <a:ln/>
                <a:solidFill>
                  <a:schemeClr val="accent3"/>
                </a:solidFill>
              </a:rPr>
              <a:t>предмиеты</a:t>
            </a:r>
            <a:r>
              <a:rPr lang="ru-RU" sz="3200" b="1" cap="none" dirty="0" smtClean="0">
                <a:ln/>
                <a:solidFill>
                  <a:schemeClr val="accent3"/>
                </a:solidFill>
              </a:rPr>
              <a:t>»</a:t>
            </a:r>
            <a:endParaRPr lang="ru-RU" sz="32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29587" y="4519598"/>
            <a:ext cx="2981169" cy="1490748"/>
          </a:xfrm>
          <a:solidFill>
            <a:srgbClr val="FFFF99"/>
          </a:solidFill>
          <a:ln w="76200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ru-RU" sz="1600" b="1" u="sng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Выполнила:</a:t>
            </a:r>
          </a:p>
          <a:p>
            <a:r>
              <a:rPr lang="ru-RU" sz="16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у</a:t>
            </a:r>
            <a:r>
              <a:rPr lang="ru-RU" sz="1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читель-логопед </a:t>
            </a:r>
          </a:p>
          <a:p>
            <a:r>
              <a:rPr lang="ru-RU" sz="1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МКОУ «</a:t>
            </a:r>
            <a:r>
              <a:rPr lang="ru-RU" sz="1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Толпинская</a:t>
            </a:r>
            <a:r>
              <a:rPr lang="ru-RU" sz="1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СОШ»</a:t>
            </a:r>
          </a:p>
          <a:p>
            <a:r>
              <a:rPr lang="ru-RU" sz="1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Фомина Е.А.</a:t>
            </a:r>
            <a:endParaRPr lang="ru-RU" sz="16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411" y="869993"/>
            <a:ext cx="1362075" cy="1581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224" y="4519598"/>
            <a:ext cx="2733836" cy="201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5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Давайте представим, что мы шагаем по аллее…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Посмотрите на картинку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0" y="141514"/>
            <a:ext cx="4801433" cy="1850572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ContrastingRightFacing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ln>
                  <a:solidFill>
                    <a:srgbClr val="FFFF00"/>
                  </a:solidFill>
                </a:ln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ФИЗ</a:t>
            </a:r>
          </a:p>
          <a:p>
            <a:pPr algn="ctr"/>
            <a:r>
              <a:rPr lang="ru-RU" sz="4000" dirty="0" smtClean="0">
                <a:ln>
                  <a:solidFill>
                    <a:srgbClr val="FFFF00"/>
                  </a:solidFill>
                </a:ln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МИНУТКА</a:t>
            </a:r>
            <a:endParaRPr lang="ru-RU" sz="4000" dirty="0">
              <a:ln>
                <a:solidFill>
                  <a:srgbClr val="FFFF00"/>
                </a:solidFill>
              </a:ln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0" y="2351314"/>
            <a:ext cx="1815585" cy="20476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921" y="1589314"/>
            <a:ext cx="2568642" cy="2156509"/>
          </a:xfrm>
          <a:prstGeom prst="rect">
            <a:avLst/>
          </a:prstGeom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017" y="189139"/>
            <a:ext cx="1709250" cy="140017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592" y="1039586"/>
            <a:ext cx="1200150" cy="190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918" y="5434341"/>
            <a:ext cx="1309181" cy="12273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65" y="0"/>
            <a:ext cx="8644877" cy="64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039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381000" y="119743"/>
            <a:ext cx="4811486" cy="1349828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РАБОТА </a:t>
            </a:r>
          </a:p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ПО ТЕМЕ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1680" y="1691981"/>
            <a:ext cx="2541612" cy="442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562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371599"/>
            <a:ext cx="7935686" cy="507274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8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Из каждой группы слов исключите одно лишнее. Объясните свой выбор: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тетрадь</a:t>
            </a:r>
            <a:r>
              <a:rPr lang="ru-RU" b="1" i="1" dirty="0">
                <a:solidFill>
                  <a:srgbClr val="002060"/>
                </a:solidFill>
              </a:rPr>
              <a:t>, ученик, пенал, ручка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врач</a:t>
            </a:r>
            <a:r>
              <a:rPr lang="ru-RU" b="1" i="1" dirty="0">
                <a:solidFill>
                  <a:srgbClr val="002060"/>
                </a:solidFill>
              </a:rPr>
              <a:t>, бинт, вата, зелёнка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телёнок</a:t>
            </a:r>
            <a:r>
              <a:rPr lang="ru-RU" b="1" i="1" dirty="0">
                <a:solidFill>
                  <a:srgbClr val="002060"/>
                </a:solidFill>
              </a:rPr>
              <a:t>, лошадь, овца, коровник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марка</a:t>
            </a:r>
            <a:r>
              <a:rPr lang="ru-RU" b="1" i="1" dirty="0">
                <a:solidFill>
                  <a:srgbClr val="002060"/>
                </a:solidFill>
              </a:rPr>
              <a:t>, почтальон, газета, конверт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сестра</a:t>
            </a:r>
            <a:r>
              <a:rPr lang="ru-RU" b="1" i="1" dirty="0">
                <a:solidFill>
                  <a:srgbClr val="002060"/>
                </a:solidFill>
              </a:rPr>
              <a:t>, брат, дом, родители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-Какие слова отвечают на вопрос КТО?</a:t>
            </a:r>
          </a:p>
          <a:p>
            <a:r>
              <a:rPr lang="ru-RU" b="1" dirty="0">
                <a:solidFill>
                  <a:srgbClr val="002060"/>
                </a:solidFill>
              </a:rPr>
              <a:t>-Какие слова отвечают на вопрос ЧТО?</a:t>
            </a:r>
          </a:p>
          <a:p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1393371" y="191106"/>
            <a:ext cx="6694714" cy="1077686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ДИДАКТИЧЕСКАЯ ИГРА </a:t>
            </a:r>
          </a:p>
          <a:p>
            <a:pPr algn="ctr"/>
            <a:r>
              <a:rPr lang="ru-RU" sz="24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«ЧЕТВЁРТЫЙ ЛИШНИЙ»</a:t>
            </a:r>
            <a:endParaRPr lang="ru-RU" sz="2400" b="1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153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85057" y="130628"/>
            <a:ext cx="4931229" cy="164374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4542" y="690890"/>
            <a:ext cx="4452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</a:rPr>
              <a:t>ГИМНАСТИКА ДЛЯ ГЛАЗ</a:t>
            </a:r>
            <a:endParaRPr lang="ru-RU" sz="28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746172" y="1121229"/>
            <a:ext cx="4060371" cy="4767943"/>
          </a:xfrm>
          <a:prstGeom prst="wedgeRoundRectCallout">
            <a:avLst>
              <a:gd name="adj1" fmla="val -46302"/>
              <a:gd name="adj2" fmla="val 63413"/>
              <a:gd name="adj3" fmla="val 16667"/>
            </a:avLst>
          </a:prstGeom>
          <a:solidFill>
            <a:srgbClr val="6DF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Проведём, друзья, сейчас мы гимнастику для глаз: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Вправо-влево посмотрели, глазки все повеселели.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Снизу – вверх и сверху – вниз, ты, глазок наш, не ленись.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Быстро глазками моргаем, крепко глазки закрываем: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1, 2, 3, 4, 5 – можно глазки открывать.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2832184"/>
            <a:ext cx="4089293" cy="270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683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219200"/>
            <a:ext cx="7467600" cy="5279569"/>
          </a:xfrm>
          <a:solidFill>
            <a:srgbClr val="F2FCE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Образовать слова, которые отвечают на вопрос «КТО?»</a:t>
            </a:r>
          </a:p>
          <a:p>
            <a:r>
              <a:rPr lang="ru-RU" sz="2900" b="1" dirty="0"/>
              <a:t>лес - … </a:t>
            </a:r>
            <a:endParaRPr lang="ru-RU" sz="2900" b="1" dirty="0" smtClean="0"/>
          </a:p>
          <a:p>
            <a:r>
              <a:rPr lang="ru-RU" sz="2900" b="1" dirty="0" smtClean="0"/>
              <a:t>час </a:t>
            </a:r>
            <a:r>
              <a:rPr lang="ru-RU" sz="2900" b="1" dirty="0"/>
              <a:t>- … </a:t>
            </a:r>
            <a:endParaRPr lang="ru-RU" sz="2900" b="1" dirty="0" smtClean="0"/>
          </a:p>
          <a:p>
            <a:r>
              <a:rPr lang="ru-RU" sz="2900" b="1" dirty="0" smtClean="0"/>
              <a:t>сад </a:t>
            </a:r>
            <a:r>
              <a:rPr lang="ru-RU" sz="2900" b="1" dirty="0"/>
              <a:t>- … </a:t>
            </a:r>
            <a:endParaRPr lang="ru-RU" sz="2900" b="1" dirty="0" smtClean="0"/>
          </a:p>
          <a:p>
            <a:pPr marL="0" indent="0">
              <a:buNone/>
            </a:pPr>
            <a:r>
              <a:rPr lang="ru-RU" sz="4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Образовать </a:t>
            </a:r>
            <a:r>
              <a:rPr lang="ru-RU" sz="4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слова, которые отвечают на вопрос «ЧТО?»</a:t>
            </a:r>
          </a:p>
          <a:p>
            <a:r>
              <a:rPr lang="ru-RU" sz="2900" b="1" dirty="0"/>
              <a:t>фонарщик - </a:t>
            </a:r>
            <a:r>
              <a:rPr lang="ru-RU" sz="2900" b="1" dirty="0" smtClean="0"/>
              <a:t>…</a:t>
            </a:r>
            <a:endParaRPr lang="ru-RU" sz="2900" b="1" dirty="0"/>
          </a:p>
          <a:p>
            <a:r>
              <a:rPr lang="ru-RU" sz="2900" b="1" dirty="0"/>
              <a:t>барабанщик - </a:t>
            </a:r>
            <a:r>
              <a:rPr lang="ru-RU" sz="2900" b="1" dirty="0" smtClean="0"/>
              <a:t>…</a:t>
            </a:r>
            <a:endParaRPr lang="ru-RU" sz="2900" b="1" dirty="0"/>
          </a:p>
          <a:p>
            <a:r>
              <a:rPr lang="ru-RU" sz="2900" b="1" dirty="0"/>
              <a:t>дровосек - </a:t>
            </a:r>
            <a:r>
              <a:rPr lang="ru-RU" sz="2900" b="1" dirty="0" smtClean="0"/>
              <a:t>…</a:t>
            </a:r>
            <a:endParaRPr lang="ru-RU" sz="2900" b="1" dirty="0"/>
          </a:p>
          <a:p>
            <a:pPr marL="0" indent="0">
              <a:buNone/>
            </a:pPr>
            <a:r>
              <a:rPr lang="ru-RU" sz="4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Образовать </a:t>
            </a:r>
            <a:r>
              <a:rPr lang="ru-RU" sz="4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слова, которые обозначают одушевленные </a:t>
            </a:r>
            <a:r>
              <a:rPr lang="ru-RU" sz="4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предметы.</a:t>
            </a:r>
            <a:endParaRPr lang="ru-RU" sz="4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ru-RU" sz="2900" b="1" dirty="0"/>
              <a:t>скворечник - … </a:t>
            </a:r>
          </a:p>
          <a:p>
            <a:r>
              <a:rPr lang="ru-RU" sz="2900" b="1" dirty="0"/>
              <a:t>курятник - … </a:t>
            </a:r>
          </a:p>
          <a:p>
            <a:r>
              <a:rPr lang="ru-RU" sz="2900" b="1" dirty="0"/>
              <a:t>голубятня - … </a:t>
            </a:r>
          </a:p>
          <a:p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707571" y="163287"/>
            <a:ext cx="7141029" cy="914400"/>
          </a:xfrm>
          <a:prstGeom prst="cloudCallout">
            <a:avLst/>
          </a:prstGeom>
          <a:solidFill>
            <a:schemeClr val="accent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ПОДУМАЕМ !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544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8056" y="174171"/>
            <a:ext cx="4005943" cy="39624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Все </a:t>
            </a:r>
            <a:r>
              <a:rPr lang="ru-RU" sz="2200" b="1" dirty="0">
                <a:solidFill>
                  <a:srgbClr val="FFFF00"/>
                </a:solidFill>
              </a:rPr>
              <a:t>молодцы, работали старательно и внимательно.</a:t>
            </a:r>
            <a:br>
              <a:rPr lang="ru-RU" sz="2200" b="1" dirty="0">
                <a:solidFill>
                  <a:srgbClr val="FFFF00"/>
                </a:solidFill>
              </a:rPr>
            </a:br>
            <a:r>
              <a:rPr lang="ru-RU" sz="2200" b="1" dirty="0" smtClean="0">
                <a:solidFill>
                  <a:srgbClr val="FFFF00"/>
                </a:solidFill>
              </a:rPr>
              <a:t>На </a:t>
            </a:r>
            <a:r>
              <a:rPr lang="ru-RU" sz="2200" b="1" dirty="0">
                <a:solidFill>
                  <a:srgbClr val="FFFF00"/>
                </a:solidFill>
              </a:rPr>
              <a:t>следующем уроке мы продолжим знакомство со словами, </a:t>
            </a:r>
            <a:r>
              <a:rPr lang="ru-RU" sz="2200" b="1" dirty="0" smtClean="0">
                <a:solidFill>
                  <a:srgbClr val="FFFF00"/>
                </a:solidFill>
              </a:rPr>
              <a:t>и </a:t>
            </a:r>
            <a:r>
              <a:rPr lang="ru-RU" sz="2200" b="1" dirty="0">
                <a:solidFill>
                  <a:srgbClr val="FFFF00"/>
                </a:solidFill>
              </a:rPr>
              <a:t>узнаем о них ещё много интересного и полезного.</a:t>
            </a: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118" y="3329049"/>
            <a:ext cx="3718882" cy="3292125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370114" y="76200"/>
            <a:ext cx="4898572" cy="1796143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rgbClr val="002060"/>
                </a:solidFill>
              </a:rPr>
              <a:t>ИТОГИ ЗАНЯТИЯ</a:t>
            </a:r>
            <a:endParaRPr lang="ru-RU" sz="3200" b="1" dirty="0">
              <a:ln/>
              <a:solidFill>
                <a:srgbClr val="002060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870857" y="2362200"/>
            <a:ext cx="3526972" cy="2786743"/>
          </a:xfrm>
          <a:prstGeom prst="wedgeRectCallout">
            <a:avLst>
              <a:gd name="adj1" fmla="val -34105"/>
              <a:gd name="adj2" fmla="val 966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9714" y="2819791"/>
            <a:ext cx="34181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Скоро прозвенит звонок, и закончится урок.</a:t>
            </a:r>
            <a:endParaRPr lang="ru-RU" sz="2400" dirty="0" smtClean="0"/>
          </a:p>
          <a:p>
            <a:r>
              <a:rPr lang="ru-RU" sz="2400" b="1" dirty="0" smtClean="0"/>
              <a:t>Верю я, что наш урок всем пойдёт ребятам впрок.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502818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889" y="0"/>
            <a:ext cx="2748756" cy="3241636"/>
          </a:xfrm>
        </p:spPr>
      </p:pic>
      <p:sp>
        <p:nvSpPr>
          <p:cNvPr id="5" name="Выноска-облако 4"/>
          <p:cNvSpPr/>
          <p:nvPr/>
        </p:nvSpPr>
        <p:spPr>
          <a:xfrm>
            <a:off x="348343" y="217753"/>
            <a:ext cx="3951514" cy="1872342"/>
          </a:xfrm>
          <a:prstGeom prst="cloudCallout">
            <a:avLst>
              <a:gd name="adj1" fmla="val -29924"/>
              <a:gd name="adj2" fmla="val 625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РЕФЛЕКСИЯ</a:t>
            </a: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09599" y="2438400"/>
            <a:ext cx="5682344" cy="3777343"/>
          </a:xfrm>
          <a:prstGeom prst="wedgeRectCallout">
            <a:avLst>
              <a:gd name="adj1" fmla="val -34515"/>
              <a:gd name="adj2" fmla="val 64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Ребятам предлагается оценить свои </a:t>
            </a:r>
            <a:r>
              <a:rPr lang="ru-RU" sz="2000" b="1" dirty="0" smtClean="0"/>
              <a:t>знания.</a:t>
            </a:r>
          </a:p>
          <a:p>
            <a:r>
              <a:rPr lang="ru-RU" sz="2000" b="1" dirty="0" smtClean="0"/>
              <a:t>- </a:t>
            </a:r>
            <a:r>
              <a:rPr lang="ru-RU" sz="2000" b="1" dirty="0"/>
              <a:t>Если вам было на уроке всё понятно, задания выполняли легко и не испытывали трудностей, </a:t>
            </a:r>
            <a:r>
              <a:rPr lang="ru-RU" sz="2000" b="1" dirty="0" smtClean="0"/>
              <a:t>нарисуйте солнышко.</a:t>
            </a:r>
            <a:endParaRPr lang="ru-RU" sz="2000" b="1" dirty="0"/>
          </a:p>
          <a:p>
            <a:r>
              <a:rPr lang="ru-RU" sz="2000" b="1" dirty="0"/>
              <a:t>- Если вы испытывали незначительные затруднения, обращались за помощью к учителю или ребятам, </a:t>
            </a:r>
            <a:r>
              <a:rPr lang="ru-RU" sz="2000" b="1" dirty="0" smtClean="0"/>
              <a:t>нарисуйте облачко.</a:t>
            </a:r>
            <a:endParaRPr lang="ru-RU" sz="2000" b="1" dirty="0"/>
          </a:p>
          <a:p>
            <a:r>
              <a:rPr lang="ru-RU" sz="2000" b="1" dirty="0"/>
              <a:t>- Если вы постоянно прибегали к помощи, </a:t>
            </a:r>
            <a:r>
              <a:rPr lang="ru-RU" sz="2000" b="1" dirty="0" smtClean="0"/>
              <a:t>нарисуйте дождик.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918" y="5434341"/>
            <a:ext cx="1309181" cy="122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257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740228" y="0"/>
            <a:ext cx="3864429" cy="3388505"/>
          </a:xfrm>
          <a:prstGeom prst="wedgeEllipseCallout">
            <a:avLst>
              <a:gd name="adj1" fmla="val -61115"/>
              <a:gd name="adj2" fmla="val 51577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42999" y="1509586"/>
            <a:ext cx="4441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СПАСИБО ЗА ВНИМАНИЕ!</a:t>
            </a:r>
            <a:endParaRPr lang="ru-RU" sz="3600" b="1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370" y="3388505"/>
            <a:ext cx="3138714" cy="31387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38399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58981" y="53739"/>
            <a:ext cx="6931429" cy="1327542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rgbClr val="0070C0"/>
                </a:solidFill>
              </a:rPr>
              <a:t>ОРГМОМЕНТ</a:t>
            </a:r>
            <a:endParaRPr lang="ru-RU" sz="4000" b="1" dirty="0">
              <a:ln/>
              <a:solidFill>
                <a:srgbClr val="0070C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716280" y="3857105"/>
            <a:ext cx="7529945" cy="2161309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Прозвенел </a:t>
            </a:r>
            <a:r>
              <a:rPr lang="ru-RU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звонок и смолк – начинается урок.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84" y="1826306"/>
            <a:ext cx="2501725" cy="246444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068" y="1197429"/>
            <a:ext cx="2171700" cy="210502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isometricOffAxis2Left"/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918" y="5434341"/>
            <a:ext cx="1309181" cy="122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626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766" y="4082853"/>
            <a:ext cx="6554867" cy="2526334"/>
          </a:xfrm>
          <a:solidFill>
            <a:srgbClr val="FFFF99"/>
          </a:solidFill>
          <a:ln w="76200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1. Упр. «Лягушка и слоник»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2. </a:t>
            </a:r>
            <a:r>
              <a:rPr lang="ru-RU" sz="2000" b="1" dirty="0" err="1" smtClean="0">
                <a:solidFill>
                  <a:srgbClr val="00B050"/>
                </a:solidFill>
              </a:rPr>
              <a:t>Упр</a:t>
            </a:r>
            <a:r>
              <a:rPr lang="ru-RU" sz="2000" b="1" dirty="0" smtClean="0">
                <a:solidFill>
                  <a:srgbClr val="00B050"/>
                </a:solidFill>
              </a:rPr>
              <a:t> «Любопытный язычок»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3. Упр. «Обезьянка»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4. упр. «Бульдог»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5. упр. «хомяк»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6. упр. «Самовар»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7. упр. «Накажу непослушный язычок»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971" y="4757492"/>
            <a:ext cx="1148241" cy="1996940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4629" y="1360714"/>
            <a:ext cx="6063342" cy="2950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55924" cy="2452471"/>
          </a:xfrm>
          <a:prstGeom prst="rect">
            <a:avLst/>
          </a:prstGeom>
        </p:spPr>
      </p:pic>
      <p:sp>
        <p:nvSpPr>
          <p:cNvPr id="14" name="Выноска-облако 13"/>
          <p:cNvSpPr/>
          <p:nvPr/>
        </p:nvSpPr>
        <p:spPr>
          <a:xfrm>
            <a:off x="3505200" y="163286"/>
            <a:ext cx="4974771" cy="1472620"/>
          </a:xfrm>
          <a:prstGeom prst="cloudCallout">
            <a:avLst>
              <a:gd name="adj1" fmla="val -68754"/>
              <a:gd name="adj2" fmla="val -476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rgbClr val="0070C0"/>
                </a:solidFill>
              </a:rPr>
              <a:t>АРТИКУЛЯЦИОННАЯ ГИМНАСТИКА</a:t>
            </a:r>
            <a:endParaRPr lang="ru-RU" sz="2400" b="1" dirty="0">
              <a:ln/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59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22201" y="166254"/>
            <a:ext cx="7617542" cy="201168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rgbClr val="0070C0"/>
                </a:solidFill>
              </a:rPr>
              <a:t>ПСИХОЛОГИЧЕСКАЯ</a:t>
            </a:r>
          </a:p>
          <a:p>
            <a:pPr algn="ctr"/>
            <a:r>
              <a:rPr lang="ru-RU" sz="3600" b="1" dirty="0" smtClean="0">
                <a:ln/>
                <a:solidFill>
                  <a:srgbClr val="0070C0"/>
                </a:solidFill>
              </a:rPr>
              <a:t> НАСТРОЙКА</a:t>
            </a:r>
            <a:endParaRPr lang="ru-RU" sz="3600" b="1" dirty="0">
              <a:ln/>
              <a:solidFill>
                <a:srgbClr val="0070C0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2576944" y="2177934"/>
            <a:ext cx="6567055" cy="4089861"/>
          </a:xfrm>
          <a:prstGeom prst="verticalScroll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Ребята, закройте глаза, вытяните руки. Представьте, что у вас на ладонях лежат маленькие солнышки, через пальчики их лучики проходят по всей руке, и вы ощущаете тепло. Далее представьте, что руки успокоились, отдохнули. Переключайтесь на ноги – стопы, пальцы. Представьте, как солнечные лучики проходят по ногам, согревая их. В ногах проходит усталость, мышцы ног отдыхают.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749" y="166255"/>
            <a:ext cx="3444381" cy="2011679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1016" y="2177934"/>
            <a:ext cx="4286250" cy="2543175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8798314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44" y="332507"/>
            <a:ext cx="4513003" cy="3384753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Горизонтальный свиток 5"/>
          <p:cNvSpPr/>
          <p:nvPr/>
        </p:nvSpPr>
        <p:spPr>
          <a:xfrm>
            <a:off x="1346663" y="3524597"/>
            <a:ext cx="7154768" cy="3177956"/>
          </a:xfrm>
          <a:prstGeom prst="horizontalScrol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Побеждает всегда тот, кто верит в свои силы. Представьте себе, что одна ладошка – это уверенность в себе, вторая ладошка – это знания и умения. Соедините ладошки и приложите к себе – всё это ваше, пусть они принесут вам удачу сегодня и всегда.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917" y="642054"/>
            <a:ext cx="1900886" cy="24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838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3086" y="2448692"/>
            <a:ext cx="6554867" cy="4257502"/>
          </a:xfr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Успокойте своё дыхание, пусть оно станет более плавным, медленным, равномерным. Улыбнитесь и скажите добрые слова друг другу. Встряхните руки, как будто стряхиваете воду.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66633">
            <a:off x="-219203" y="1928179"/>
            <a:ext cx="2592289" cy="173454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658" y="-1"/>
            <a:ext cx="3396342" cy="1698171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0" y="137743"/>
            <a:ext cx="5752407" cy="190718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rgbClr val="0070C0"/>
                </a:solidFill>
              </a:rPr>
              <a:t>ФОНЕТИЧЕСКАЯ</a:t>
            </a:r>
          </a:p>
          <a:p>
            <a:pPr algn="ctr"/>
            <a:r>
              <a:rPr lang="ru-RU" sz="3600" b="1" dirty="0" smtClean="0">
                <a:ln/>
                <a:solidFill>
                  <a:srgbClr val="0070C0"/>
                </a:solidFill>
              </a:rPr>
              <a:t>ЗАРЯДКА</a:t>
            </a:r>
            <a:endParaRPr lang="ru-RU" sz="3600" b="1" dirty="0">
              <a:ln/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2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163929" cy="37676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2407" y="935819"/>
            <a:ext cx="2508628" cy="1887225"/>
          </a:xfrm>
          <a:prstGeom prst="rect">
            <a:avLst/>
          </a:prstGeom>
        </p:spPr>
      </p:pic>
      <p:sp>
        <p:nvSpPr>
          <p:cNvPr id="6" name="Вертикальный свиток 5"/>
          <p:cNvSpPr/>
          <p:nvPr/>
        </p:nvSpPr>
        <p:spPr>
          <a:xfrm>
            <a:off x="1263535" y="3125585"/>
            <a:ext cx="7148945" cy="325859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Пи-па-пэ-по</a:t>
            </a:r>
          </a:p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Ни-на-</a:t>
            </a:r>
            <a:r>
              <a:rPr lang="ru-RU" sz="4800" dirty="0" err="1" smtClean="0">
                <a:solidFill>
                  <a:srgbClr val="FFFF00"/>
                </a:solidFill>
              </a:rPr>
              <a:t>нэ</a:t>
            </a:r>
            <a:r>
              <a:rPr lang="ru-RU" sz="4800" dirty="0" smtClean="0">
                <a:solidFill>
                  <a:srgbClr val="FFFF00"/>
                </a:solidFill>
              </a:rPr>
              <a:t>-но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7402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20" y="1431441"/>
            <a:ext cx="7236293" cy="5101993"/>
          </a:xfrm>
        </p:spPr>
      </p:pic>
      <p:sp>
        <p:nvSpPr>
          <p:cNvPr id="4" name="Выноска-облако 3"/>
          <p:cNvSpPr/>
          <p:nvPr/>
        </p:nvSpPr>
        <p:spPr>
          <a:xfrm>
            <a:off x="-42618" y="-14274"/>
            <a:ext cx="5403273" cy="1683944"/>
          </a:xfrm>
          <a:prstGeom prst="cloudCallout">
            <a:avLst>
              <a:gd name="adj1" fmla="val -44525"/>
              <a:gd name="adj2" fmla="val 4769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rgbClr val="0070C0"/>
                </a:solidFill>
              </a:rPr>
              <a:t>ВВЕДЕНИЕ В ТЕМУ</a:t>
            </a:r>
            <a:endParaRPr lang="ru-RU" sz="4000" b="1" dirty="0">
              <a:ln/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903" y="1064189"/>
            <a:ext cx="6122784" cy="4592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511" y="1431441"/>
            <a:ext cx="5804413" cy="50022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21" y="1066242"/>
            <a:ext cx="7154126" cy="54119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7277" y="1066242"/>
            <a:ext cx="5087985" cy="54894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19" y="1017961"/>
            <a:ext cx="7205175" cy="5577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093" y="1084194"/>
            <a:ext cx="6344405" cy="55113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08071">
            <a:off x="4576405" y="68109"/>
            <a:ext cx="1675699" cy="16756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747" y="613085"/>
            <a:ext cx="4495148" cy="57805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00" y="1017961"/>
            <a:ext cx="7216366" cy="55628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18" y="1031240"/>
            <a:ext cx="7072922" cy="55495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84" y="1114981"/>
            <a:ext cx="6315402" cy="51095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289" y="1062505"/>
            <a:ext cx="7276587" cy="55362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30" y="1066241"/>
            <a:ext cx="7266545" cy="55426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18" y="1048290"/>
            <a:ext cx="7266545" cy="553253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221" y="1054093"/>
            <a:ext cx="4848553" cy="537958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76" y="1048289"/>
            <a:ext cx="7266981" cy="557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58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250370" y="261257"/>
            <a:ext cx="6211133" cy="3189514"/>
          </a:xfrm>
          <a:prstGeom prst="wedgeRectCallout">
            <a:avLst>
              <a:gd name="adj1" fmla="val -48308"/>
              <a:gd name="adj2" fmla="val 745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 людях и животных мы спрашиваем – </a:t>
            </a:r>
            <a:r>
              <a:rPr lang="ru-RU" sz="2800" b="1" dirty="0" smtClean="0">
                <a:solidFill>
                  <a:srgbClr val="FFFF00"/>
                </a:solidFill>
              </a:rPr>
              <a:t>КТО?</a:t>
            </a:r>
          </a:p>
          <a:p>
            <a:pPr algn="ctr"/>
            <a:r>
              <a:rPr lang="ru-RU" sz="2800" b="1" dirty="0" smtClean="0"/>
              <a:t>О неживых предметах и явлениях мы спрашиваем – </a:t>
            </a:r>
            <a:r>
              <a:rPr lang="ru-RU" sz="2800" b="1" dirty="0" smtClean="0">
                <a:solidFill>
                  <a:srgbClr val="FFFF00"/>
                </a:solidFill>
              </a:rPr>
              <a:t>ЧТО?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414" y="2611973"/>
            <a:ext cx="2168216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652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191</TotalTime>
  <Words>511</Words>
  <Application>Microsoft Office PowerPoint</Application>
  <PresentationFormat>Экран (4:3)</PresentationFormat>
  <Paragraphs>65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Batang</vt:lpstr>
      <vt:lpstr>Arial Black</vt:lpstr>
      <vt:lpstr>Century Gothic</vt:lpstr>
      <vt:lpstr>Comic Sans MS</vt:lpstr>
      <vt:lpstr>Wingdings 3</vt:lpstr>
      <vt:lpstr>Сектор</vt:lpstr>
      <vt:lpstr>Презентация занятия по внеурочной деятельности «Звуки, буквы и слова» 1 класс на тему: «Слова, обозначающие предмиеты»</vt:lpstr>
      <vt:lpstr>Презентация PowerPoint</vt:lpstr>
      <vt:lpstr>1. Упр. «Лягушка и слоник» 2. Упр «Любопытный язычок» 3. Упр. «Обезьянка» 4. упр. «Бульдог» 5. упр. «хомяк» 6. упр. «Самовар» 7. упр. «Накажу непослушный язычок»</vt:lpstr>
      <vt:lpstr>Презентация PowerPoint</vt:lpstr>
      <vt:lpstr>Презентация PowerPoint</vt:lpstr>
      <vt:lpstr>Успокойте своё дыхание, пусть оно станет более плавным, медленным, равномерным. Улыбнитесь и скажите добрые слова друг другу. Встряхните руки, как будто стряхиваете воду. </vt:lpstr>
      <vt:lpstr>Презентация PowerPoint</vt:lpstr>
      <vt:lpstr>Презентация PowerPoint</vt:lpstr>
      <vt:lpstr>Презентация PowerPoint</vt:lpstr>
      <vt:lpstr>Давайте представим, что мы шагаем по аллее… Посмотрите на картинку</vt:lpstr>
      <vt:lpstr>Презентация PowerPoint</vt:lpstr>
      <vt:lpstr>Презентация PowerPoint</vt:lpstr>
      <vt:lpstr>Презентация PowerPoint</vt:lpstr>
      <vt:lpstr>Презентация PowerPoint</vt:lpstr>
      <vt:lpstr>Все молодцы, работали старательно и внимательно. На следующем уроке мы продолжим знакомство со словами, и узнаем о них ещё много интересного и полезного.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занятия по внеурочной деятельности «Звуки, буквы и слова» 1 класс на тему: «Слова, обозначающие предмиеты»</dc:title>
  <dc:creator>Ученик</dc:creator>
  <cp:lastModifiedBy>Ученик</cp:lastModifiedBy>
  <cp:revision>25</cp:revision>
  <dcterms:created xsi:type="dcterms:W3CDTF">2015-09-25T04:48:31Z</dcterms:created>
  <dcterms:modified xsi:type="dcterms:W3CDTF">2016-02-19T06:03:28Z</dcterms:modified>
</cp:coreProperties>
</file>