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2" r:id="rId5"/>
    <p:sldId id="266" r:id="rId6"/>
    <p:sldId id="267" r:id="rId7"/>
    <p:sldId id="268" r:id="rId8"/>
    <p:sldId id="281" r:id="rId9"/>
    <p:sldId id="282" r:id="rId10"/>
    <p:sldId id="283" r:id="rId11"/>
    <p:sldId id="284" r:id="rId12"/>
    <p:sldId id="285" r:id="rId13"/>
    <p:sldId id="269" r:id="rId14"/>
    <p:sldId id="287" r:id="rId15"/>
    <p:sldId id="273" r:id="rId16"/>
    <p:sldId id="272" r:id="rId17"/>
    <p:sldId id="286" r:id="rId18"/>
    <p:sldId id="288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88" d="100"/>
          <a:sy n="88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764704"/>
            <a:ext cx="4536504" cy="1404157"/>
          </a:xfrm>
          <a:prstGeom prst="flowChartDocumen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ученица 10 класса, Ляхова Екатерина</a:t>
            </a:r>
          </a:p>
          <a:p>
            <a:pPr algn="l">
              <a:spcBef>
                <a:spcPts val="0"/>
              </a:spcBef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учитель-логопед</a:t>
            </a:r>
          </a:p>
          <a:p>
            <a:pPr algn="l">
              <a:spcBef>
                <a:spcPts val="0"/>
              </a:spcBef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Фомина Е. А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1268761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4153"/>
            <a:ext cx="5688632" cy="338554"/>
          </a:xfrm>
          <a:prstGeom prst="rect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800000"/>
                </a:solidFill>
              </a:rPr>
              <a:t>МКОУ «</a:t>
            </a:r>
            <a:r>
              <a:rPr lang="ru-RU" sz="1600" b="1" dirty="0" err="1">
                <a:solidFill>
                  <a:srgbClr val="800000"/>
                </a:solidFill>
              </a:rPr>
              <a:t>Толпинская</a:t>
            </a:r>
            <a:r>
              <a:rPr lang="ru-RU" sz="1600" b="1" dirty="0">
                <a:solidFill>
                  <a:srgbClr val="800000"/>
                </a:solidFill>
              </a:rPr>
              <a:t> средняя общеобразовательная школа»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493287"/>
            <a:ext cx="4058523" cy="540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:\data\ПРЕЗ и КАРТИНКИ\картинки школа\108813330_large_2409201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028" y="681999"/>
            <a:ext cx="948253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23728" y="404972"/>
            <a:ext cx="5608447" cy="57888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itchFamily="66" charset="0"/>
              </a:rPr>
              <a:t>1.3. «Что за роскошь, что за смысл…».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340769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…Слова угасшей старины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Вдали мерцают еле-еле,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А прежде, жизнью рождены,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Они ласкали, жгли и пели.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Они рождались неспроста,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Не прихотью, а волей сердца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Из чернозёмного пласта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Для друга и единоверца.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Но даже в наши времена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Для тех, кто с русской речью дружен,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Не так легко добыть со дна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Родные россыпи жемчужин.</a:t>
            </a:r>
          </a:p>
          <a:p>
            <a:pPr algn="r"/>
            <a:r>
              <a:rPr lang="ru-RU" sz="2400" dirty="0">
                <a:solidFill>
                  <a:srgbClr val="800000"/>
                </a:solidFill>
                <a:latin typeface="Monotype Corsiva" pitchFamily="66" charset="0"/>
              </a:rPr>
              <a:t>Всеволод Рождественский</a:t>
            </a:r>
          </a:p>
        </p:txBody>
      </p:sp>
      <p:pic>
        <p:nvPicPr>
          <p:cNvPr id="7171" name="Picture 3" descr="H:\data\2015-2016 УЧЕБНЫЙ ГОД\II полугод  КОНКУРСЫ И МЕРОПРИЯТИЯ\выступление на конфет НО школы\1000408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9" y="2758833"/>
            <a:ext cx="3129136" cy="4099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897" y="1005170"/>
            <a:ext cx="3209300" cy="406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:\data\ПРЕЗ и КАРТИНКИ\картинки школа\108813330_large_2409201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75" y="1005170"/>
            <a:ext cx="2036222" cy="1237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3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9" y="620688"/>
            <a:ext cx="466826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itchFamily="66" charset="0"/>
              </a:rPr>
              <a:t>1.4. </a:t>
            </a:r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«Сказки </a:t>
            </a:r>
            <a:r>
              <a:rPr lang="ru-RU" sz="2800" b="1" dirty="0">
                <a:solidFill>
                  <a:srgbClr val="800000"/>
                </a:solidFill>
                <a:latin typeface="Monotype Corsiva" pitchFamily="66" charset="0"/>
              </a:rPr>
              <a:t>Казака </a:t>
            </a:r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Луганского» </a:t>
            </a:r>
            <a:endParaRPr lang="ru-RU" sz="28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H:\data\2015-2016 УЧЕБНЫЙ ГОД\II полугод  КОНКУРСЫ И МЕРОПРИЯТИЯ\выступление на конфет НО школы\ciferrsbsaton1659088-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389986"/>
            <a:ext cx="1840807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data\2015-2016 УЧЕБНЫЙ ГОД\II полугод  КОНКУРСЫ И МЕРОПРИЯТИЯ\выступление на конфет НО школы\l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075973"/>
            <a:ext cx="4266075" cy="3611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:\data\2015-2016 УЧЕБНЫЙ ГОД\II полугод  КОНКУРСЫ И МЕРОПРИЯТИЯ\выступление на конфет НО школы\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7593" y="1512476"/>
            <a:ext cx="4377939" cy="36172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9484" y="4881944"/>
            <a:ext cx="2074155" cy="21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8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9572" y="548681"/>
            <a:ext cx="7416825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itchFamily="66" charset="0"/>
              </a:rPr>
              <a:t>Глава  II. Значение трудов В. И. Даля в процессе обучения в </a:t>
            </a:r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современной </a:t>
            </a:r>
            <a:r>
              <a:rPr lang="ru-RU" sz="2800" b="1" dirty="0">
                <a:solidFill>
                  <a:srgbClr val="800000"/>
                </a:solidFill>
                <a:latin typeface="Monotype Corsiva" pitchFamily="66" charset="0"/>
              </a:rPr>
              <a:t>общеобразовательной школе.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44825"/>
            <a:ext cx="8784976" cy="5013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72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2051" y="333098"/>
            <a:ext cx="619268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itchFamily="66" charset="0"/>
              </a:rPr>
              <a:t>2.1. «Драгоценная копилка» В. И. Даля в библиотеке МКОУ «Толпинская СОШ</a:t>
            </a:r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».</a:t>
            </a:r>
            <a:endParaRPr lang="ru-RU" sz="28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441885"/>
            <a:ext cx="1620983" cy="2243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9025" y="4234261"/>
            <a:ext cx="1409748" cy="2060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5129" y="1401619"/>
            <a:ext cx="3023561" cy="2328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97" y="2487275"/>
            <a:ext cx="2286000" cy="4099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07" y="3919354"/>
            <a:ext cx="4408403" cy="2690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1468326"/>
            <a:ext cx="3217547" cy="954107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itchFamily="66" charset="0"/>
              </a:rPr>
              <a:t>Книги читать – </a:t>
            </a:r>
            <a:endParaRPr lang="ru-RU" sz="2800" b="1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r>
              <a:rPr lang="ru-RU" sz="2800" b="1" dirty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           скуки </a:t>
            </a:r>
            <a:r>
              <a:rPr lang="ru-RU" sz="2800" b="1" dirty="0">
                <a:solidFill>
                  <a:srgbClr val="800000"/>
                </a:solidFill>
                <a:latin typeface="Monotype Corsiva" pitchFamily="66" charset="0"/>
              </a:rPr>
              <a:t>не знать.</a:t>
            </a:r>
          </a:p>
        </p:txBody>
      </p:sp>
    </p:spTree>
    <p:extLst>
      <p:ext uri="{BB962C8B-B14F-4D97-AF65-F5344CB8AC3E}">
        <p14:creationId xmlns:p14="http://schemas.microsoft.com/office/powerpoint/2010/main" val="30031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286278" y="334397"/>
            <a:ext cx="3741730" cy="646331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800000"/>
                </a:solidFill>
                <a:latin typeface="Monotype Corsiva" pitchFamily="66" charset="0"/>
              </a:rPr>
              <a:t>2.2. Опрос </a:t>
            </a:r>
            <a:r>
              <a:rPr lang="en-US" sz="3600" b="1" dirty="0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800000"/>
                </a:solidFill>
                <a:latin typeface="Monotype Corsiva" pitchFamily="66" charset="0"/>
              </a:rPr>
              <a:t>учителей</a:t>
            </a:r>
            <a:endParaRPr lang="ru-RU" sz="36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3976226" y="4097034"/>
            <a:ext cx="4177480" cy="969347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</a:rPr>
              <a:t>Бумага </a:t>
            </a:r>
            <a:r>
              <a:rPr lang="ru-RU" sz="1600" b="1" cap="all" dirty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</a:rPr>
              <a:t>терпит, перо пишет. Перо скрипит, бумага мочит. </a:t>
            </a:r>
          </a:p>
        </p:txBody>
      </p:sp>
      <p:pic>
        <p:nvPicPr>
          <p:cNvPr id="1026" name="Picture 2" descr="H:\data\2015-2016 УЧЕБНЫЙ ГОД\II полугод  КОНКУРСЫ И МЕРОПРИЯТИЯ\выступление на конфет НОУ школы\КАРТИНКИ\Dahl.V.I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720424"/>
            <a:ext cx="3377061" cy="4044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3554" y="98072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…А 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Даль все так же нужен почему-то,</a:t>
            </a:r>
          </a:p>
          <a:p>
            <a:pPr algn="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А Даль незаменим. 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611560" y="1874947"/>
            <a:ext cx="4276876" cy="612219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</a:rPr>
              <a:t>Ученье свет, а </a:t>
            </a:r>
            <a:r>
              <a:rPr lang="ru-RU" b="1" cap="all" dirty="0" err="1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</a:rPr>
              <a:t>неученье</a:t>
            </a:r>
            <a:r>
              <a:rPr lang="ru-RU" b="1" cap="all" dirty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</a:rPr>
              <a:t> тьма.</a:t>
            </a: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3059832" y="3484815"/>
            <a:ext cx="5764848" cy="612219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</a:rPr>
              <a:t>Написано пером, не вырубишь топором.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976226" y="2348880"/>
            <a:ext cx="4528484" cy="1071384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</a:rPr>
              <a:t>Мир освещается солнце, а человек знанием.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3656256" y="5066381"/>
            <a:ext cx="5168424" cy="1530548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</a:rPr>
              <a:t>Помни про школу – только с ней станешь строителем радостных дней.</a:t>
            </a:r>
          </a:p>
        </p:txBody>
      </p:sp>
    </p:spTree>
    <p:extLst>
      <p:ext uri="{BB962C8B-B14F-4D97-AF65-F5344CB8AC3E}">
        <p14:creationId xmlns:p14="http://schemas.microsoft.com/office/powerpoint/2010/main" val="245475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67" y="1772816"/>
            <a:ext cx="8845397" cy="4992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188641"/>
            <a:ext cx="829425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2.3 </a:t>
            </a:r>
            <a:r>
              <a:rPr lang="ru-RU" sz="2800" b="1" dirty="0">
                <a:solidFill>
                  <a:srgbClr val="800000"/>
                </a:solidFill>
                <a:latin typeface="Monotype Corsiva" pitchFamily="66" charset="0"/>
              </a:rPr>
              <a:t>Анкетирование </a:t>
            </a:r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учеников 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МКОУ </a:t>
            </a:r>
            <a:r>
              <a:rPr lang="ru-RU" sz="2800" b="1" dirty="0">
                <a:solidFill>
                  <a:srgbClr val="800000"/>
                </a:solidFill>
                <a:latin typeface="Monotype Corsiva" pitchFamily="66" charset="0"/>
              </a:rPr>
              <a:t>«Толпинская средняя общеобразовательная школа</a:t>
            </a:r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»</a:t>
            </a:r>
            <a:endParaRPr lang="ru-RU" sz="28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11" y="1556793"/>
            <a:ext cx="8810783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7504" y="64748"/>
            <a:ext cx="8928992" cy="1384995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Самые известные труды В. И. Даля 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среди обучающихся МКОУ «Толпинская средняя 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общеобразовательная школа»</a:t>
            </a:r>
            <a:endParaRPr lang="ru-RU" sz="28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24743"/>
            <a:ext cx="42124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800000"/>
                </a:solidFill>
                <a:latin typeface="Monotype Corsiva" pitchFamily="66" charset="0"/>
              </a:rPr>
              <a:t>Труды В. И. Даля – это бесценное наследие </a:t>
            </a:r>
            <a:r>
              <a:rPr lang="ru-RU" sz="4000" b="1" dirty="0" smtClean="0">
                <a:solidFill>
                  <a:srgbClr val="800000"/>
                </a:solidFill>
                <a:latin typeface="Monotype Corsiva" pitchFamily="66" charset="0"/>
              </a:rPr>
              <a:t>для </a:t>
            </a:r>
            <a:r>
              <a:rPr lang="ru-RU" sz="4000" b="1" dirty="0">
                <a:solidFill>
                  <a:srgbClr val="800000"/>
                </a:solidFill>
                <a:latin typeface="Monotype Corsiva" pitchFamily="66" charset="0"/>
              </a:rPr>
              <a:t>современно </a:t>
            </a:r>
            <a:r>
              <a:rPr lang="ru-RU" sz="4000" b="1" dirty="0" smtClean="0">
                <a:solidFill>
                  <a:srgbClr val="800000"/>
                </a:solidFill>
                <a:latin typeface="Monotype Corsiva" pitchFamily="66" charset="0"/>
              </a:rPr>
              <a:t>образования.</a:t>
            </a:r>
            <a:endParaRPr lang="ru-RU" sz="40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461" y="404664"/>
            <a:ext cx="1852174" cy="584775"/>
          </a:xfrm>
          <a:prstGeom prst="wedgeRectCallout">
            <a:avLst>
              <a:gd name="adj1" fmla="val 21056"/>
              <a:gd name="adj2" fmla="val 1027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</a:rPr>
              <a:t>ВЫВОД:</a:t>
            </a:r>
            <a:endParaRPr lang="ru-RU" sz="3200" b="1" cap="all" dirty="0">
              <a:ln w="0"/>
              <a:solidFill>
                <a:srgbClr val="8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H:\data\2015-2016 УЧЕБНЫЙ ГОД\II полугод  КОНКУРСЫ И МЕРОПРИЯТИЯ\выступление на конфет НОУ школы\КАРТИНКИ\1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683974"/>
            <a:ext cx="4381094" cy="579342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4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ata\2015-2016 УЧЕБНЫЙ ГОД\II полугод  КОНКУРСЫ И МЕРОПРИЯТИЯ\выступление на конфет НОУ школы\КАРТИНКИ\image108062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0588" y="476672"/>
            <a:ext cx="6350000" cy="476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5733256"/>
            <a:ext cx="5005262" cy="578882"/>
          </a:xfrm>
          <a:prstGeom prst="round2DiagRect">
            <a:avLst/>
          </a:prstGeom>
          <a:ln>
            <a:solidFill>
              <a:srgbClr val="80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2800" b="1" cap="all" dirty="0">
              <a:ln w="0"/>
              <a:solidFill>
                <a:srgbClr val="8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32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192688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ИСПОЛЬЗУЕМАЯ ЛИТЕРАТУРА</a:t>
            </a:r>
            <a:r>
              <a:rPr lang="ru-RU" sz="1800" b="1" dirty="0">
                <a:solidFill>
                  <a:srgbClr val="80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1. </a:t>
            </a:r>
            <a:r>
              <a:rPr lang="ru-RU" sz="1800" b="1" dirty="0" err="1" smtClean="0">
                <a:solidFill>
                  <a:srgbClr val="800000"/>
                </a:solidFill>
              </a:rPr>
              <a:t>Бессараб</a:t>
            </a:r>
            <a:r>
              <a:rPr lang="ru-RU" sz="1800" b="1" dirty="0" smtClean="0">
                <a:solidFill>
                  <a:srgbClr val="800000"/>
                </a:solidFill>
              </a:rPr>
              <a:t> </a:t>
            </a:r>
            <a:r>
              <a:rPr lang="ru-RU" sz="1800" b="1" dirty="0">
                <a:solidFill>
                  <a:srgbClr val="800000"/>
                </a:solidFill>
              </a:rPr>
              <a:t>М. Я. Владимир Даль. М. «Московский рабочий». 1968. 264 с.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2. Даль </a:t>
            </a:r>
            <a:r>
              <a:rPr lang="ru-RU" sz="1800" b="1" dirty="0">
                <a:solidFill>
                  <a:srgbClr val="800000"/>
                </a:solidFill>
              </a:rPr>
              <a:t>В. И. Пословицы русского народа: Сборник в 2-х т. Т. 1. / Вступ. Слово М. Шолохова; </a:t>
            </a:r>
            <a:r>
              <a:rPr lang="ru-RU" sz="1800" b="1" dirty="0" err="1">
                <a:solidFill>
                  <a:srgbClr val="800000"/>
                </a:solidFill>
              </a:rPr>
              <a:t>Худож</a:t>
            </a:r>
            <a:r>
              <a:rPr lang="ru-RU" sz="1800" b="1" dirty="0">
                <a:solidFill>
                  <a:srgbClr val="800000"/>
                </a:solidFill>
              </a:rPr>
              <a:t>. Г. </a:t>
            </a:r>
            <a:r>
              <a:rPr lang="ru-RU" sz="1800" b="1" dirty="0" err="1">
                <a:solidFill>
                  <a:srgbClr val="800000"/>
                </a:solidFill>
              </a:rPr>
              <a:t>Клодт</a:t>
            </a:r>
            <a:r>
              <a:rPr lang="ru-RU" sz="1800" b="1" dirty="0">
                <a:solidFill>
                  <a:srgbClr val="800000"/>
                </a:solidFill>
              </a:rPr>
              <a:t>. – М.: </a:t>
            </a:r>
            <a:r>
              <a:rPr lang="ru-RU" sz="1800" b="1" dirty="0" err="1">
                <a:solidFill>
                  <a:srgbClr val="800000"/>
                </a:solidFill>
              </a:rPr>
              <a:t>Худож</a:t>
            </a:r>
            <a:r>
              <a:rPr lang="ru-RU" sz="1800" b="1" dirty="0">
                <a:solidFill>
                  <a:srgbClr val="800000"/>
                </a:solidFill>
              </a:rPr>
              <a:t>. Лит., 1984. – 383 с., ил.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3. Даль </a:t>
            </a:r>
            <a:r>
              <a:rPr lang="ru-RU" sz="1800" b="1" dirty="0">
                <a:solidFill>
                  <a:srgbClr val="800000"/>
                </a:solidFill>
              </a:rPr>
              <a:t>В. И. Пословицы русского народа: Сборник в 2-х т. Т. 2. / </a:t>
            </a:r>
            <a:r>
              <a:rPr lang="ru-RU" sz="1800" b="1" dirty="0" err="1">
                <a:solidFill>
                  <a:srgbClr val="800000"/>
                </a:solidFill>
              </a:rPr>
              <a:t>Послесл</a:t>
            </a:r>
            <a:r>
              <a:rPr lang="ru-RU" sz="1800" b="1" dirty="0">
                <a:solidFill>
                  <a:srgbClr val="800000"/>
                </a:solidFill>
              </a:rPr>
              <a:t>. В. Аникина; </a:t>
            </a:r>
            <a:r>
              <a:rPr lang="ru-RU" sz="1800" b="1" dirty="0" err="1">
                <a:solidFill>
                  <a:srgbClr val="800000"/>
                </a:solidFill>
              </a:rPr>
              <a:t>Худож</a:t>
            </a:r>
            <a:r>
              <a:rPr lang="ru-RU" sz="1800" b="1" dirty="0">
                <a:solidFill>
                  <a:srgbClr val="800000"/>
                </a:solidFill>
              </a:rPr>
              <a:t>. Г. </a:t>
            </a:r>
            <a:r>
              <a:rPr lang="ru-RU" sz="1800" b="1" dirty="0" err="1">
                <a:solidFill>
                  <a:srgbClr val="800000"/>
                </a:solidFill>
              </a:rPr>
              <a:t>Клодт</a:t>
            </a:r>
            <a:r>
              <a:rPr lang="ru-RU" sz="1800" b="1" dirty="0">
                <a:solidFill>
                  <a:srgbClr val="800000"/>
                </a:solidFill>
              </a:rPr>
              <a:t>. – М.: </a:t>
            </a:r>
            <a:r>
              <a:rPr lang="ru-RU" sz="1800" b="1" dirty="0" err="1">
                <a:solidFill>
                  <a:srgbClr val="800000"/>
                </a:solidFill>
              </a:rPr>
              <a:t>Худож</a:t>
            </a:r>
            <a:r>
              <a:rPr lang="ru-RU" sz="1800" b="1" dirty="0">
                <a:solidFill>
                  <a:srgbClr val="800000"/>
                </a:solidFill>
              </a:rPr>
              <a:t>. Лит., 1984. – 399 с., ил.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4. Даль </a:t>
            </a:r>
            <a:r>
              <a:rPr lang="ru-RU" sz="1800" b="1" dirty="0">
                <a:solidFill>
                  <a:srgbClr val="800000"/>
                </a:solidFill>
              </a:rPr>
              <a:t>В. И. Толковый словарь живого великорусского языка. В 4 т. – М.: Рус. яз. – Медиа, 2006.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5. Дерягин </a:t>
            </a:r>
            <a:r>
              <a:rPr lang="ru-RU" sz="1800" b="1" dirty="0">
                <a:solidFill>
                  <a:srgbClr val="800000"/>
                </a:solidFill>
              </a:rPr>
              <a:t>В. Предисловие// Даль В. И. Пол. СОБР. Соч.: В 8 т. – М., 1995. – Т. 1. – С. VIII.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800000"/>
                </a:solidFill>
              </a:rPr>
              <a:t>ИНТЕРНЕТ-ИСТОЧНИКИ: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6. http</a:t>
            </a:r>
            <a:r>
              <a:rPr lang="ru-RU" sz="1800" b="1" dirty="0">
                <a:solidFill>
                  <a:srgbClr val="800000"/>
                </a:solidFill>
              </a:rPr>
              <a:t>://www.foxdesign.ru/aphorism/biography/dal.html)/ Даль </a:t>
            </a:r>
            <a:r>
              <a:rPr lang="ru-RU" sz="1800" b="1" dirty="0" err="1">
                <a:solidFill>
                  <a:srgbClr val="800000"/>
                </a:solidFill>
              </a:rPr>
              <a:t>Вла-димир</a:t>
            </a:r>
            <a:r>
              <a:rPr lang="ru-RU" sz="1800" b="1" dirty="0">
                <a:solidFill>
                  <a:srgbClr val="800000"/>
                </a:solidFill>
              </a:rPr>
              <a:t> </a:t>
            </a:r>
            <a:r>
              <a:rPr lang="ru-RU" sz="1800" b="1" dirty="0" err="1">
                <a:solidFill>
                  <a:srgbClr val="800000"/>
                </a:solidFill>
              </a:rPr>
              <a:t>Ива¬нович</a:t>
            </a:r>
            <a:r>
              <a:rPr lang="ru-RU" sz="1800" b="1" dirty="0">
                <a:solidFill>
                  <a:srgbClr val="800000"/>
                </a:solidFill>
              </a:rPr>
              <a:t> (1801 - 1872) Афоризмы, цитаты,  биография.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800000"/>
                </a:solidFill>
              </a:rPr>
              <a:t>7. http</a:t>
            </a:r>
            <a:r>
              <a:rPr lang="ru-RU" sz="1800" b="1" dirty="0">
                <a:solidFill>
                  <a:srgbClr val="800000"/>
                </a:solidFill>
              </a:rPr>
              <a:t>://www.razumniki.ru/dal_tolkovuy_slovar_istoriya_doklad.html О В. Дале – составителе "Толкового словаря живого велико-русского языка"</a:t>
            </a:r>
          </a:p>
          <a:p>
            <a:endParaRPr lang="ru-RU" sz="1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401899"/>
            <a:ext cx="4824536" cy="644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То ловишь отзвук древнего напева,</a:t>
            </a:r>
          </a:p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То говор поздних дней.</a:t>
            </a:r>
          </a:p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И слово состоит, подобно древу,</a:t>
            </a:r>
          </a:p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Из веток и корней.</a:t>
            </a:r>
          </a:p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Незыблема его первооснова</a:t>
            </a:r>
          </a:p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На много тысяч лет.</a:t>
            </a:r>
          </a:p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Выходит так, что у любого слова</a:t>
            </a:r>
          </a:p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Есть запах, вкус и цвет.</a:t>
            </a:r>
          </a:p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Слова и фразы нижутся как звенья,</a:t>
            </a:r>
          </a:p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И так растет строка.</a:t>
            </a:r>
          </a:p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И можно различать сердцебиенье родного языка.</a:t>
            </a:r>
          </a:p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...Сидят теперь четыре института</a:t>
            </a:r>
          </a:p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Над словарем одним,</a:t>
            </a:r>
          </a:p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А Даль все так же нужен почему-то,</a:t>
            </a:r>
          </a:p>
          <a:p>
            <a:pPr algn="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А Даль незаменим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 </a:t>
            </a:r>
          </a:p>
          <a:p>
            <a:pPr algn="r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М.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Матусовский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2050" name="Picture 2" descr="H:\data\2015-2016 УЧЕБНЫЙ ГОД\II полугод  КОНКУРСЫ И МЕРОПРИЯТИЯ\выступление на конфет НО школы\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618" y="404665"/>
            <a:ext cx="3908343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4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476672"/>
            <a:ext cx="1987532" cy="461665"/>
          </a:xfrm>
          <a:prstGeom prst="wedgeRectCallout">
            <a:avLst>
              <a:gd name="adj1" fmla="val 70215"/>
              <a:gd name="adj2" fmla="val 92082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ЦЕЛЬ РАБОТЫ</a:t>
            </a:r>
            <a:r>
              <a:rPr lang="ru-RU" sz="2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  <a:endParaRPr lang="ru-RU" sz="2400" b="1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125" y="2204864"/>
            <a:ext cx="1976967" cy="369332"/>
          </a:xfrm>
          <a:prstGeom prst="wedgeRectCallout">
            <a:avLst>
              <a:gd name="adj1" fmla="val 45330"/>
              <a:gd name="adj2" fmla="val 13055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ЗАДАЧИ:</a:t>
            </a:r>
            <a:endParaRPr lang="ru-RU" b="1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4588" y="491449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проследить значимость работ В. И. Даля в процессе обучения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современных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школьников.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08189" y="2204864"/>
            <a:ext cx="6116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1. Изучение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биографии и творчества В. И. Даля.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2. Знакомство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 его трудами.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3. Прослеживание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и выявление значимости «Толкового словаря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жи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ого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великорусского языка» В. И. Даля, его сказок и сборника «Пословицы русского народа», посредством посещения школьной библиотеки, опроса учителей МКОУ «Толпинская СОШ» 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анкетирования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учащихся 5-11 классов.</a:t>
            </a:r>
          </a:p>
        </p:txBody>
      </p:sp>
    </p:spTree>
    <p:extLst>
      <p:ext uri="{BB962C8B-B14F-4D97-AF65-F5344CB8AC3E}">
        <p14:creationId xmlns:p14="http://schemas.microsoft.com/office/powerpoint/2010/main" val="241186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484074" y="524094"/>
            <a:ext cx="3295839" cy="369332"/>
          </a:xfrm>
          <a:prstGeom prst="wedgeRectCallout">
            <a:avLst>
              <a:gd name="adj1" fmla="val 64316"/>
              <a:gd name="adj2" fmla="val -1681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cap="all" dirty="0">
                <a:ln w="9000" cmpd="sng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ОБЪЕКТ </a:t>
            </a:r>
            <a:r>
              <a:rPr lang="ru-RU" b="1" cap="all" dirty="0" smtClean="0">
                <a:ln w="9000" cmpd="sng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ИССЛЕДОВАНИЯ:</a:t>
            </a:r>
            <a:endParaRPr lang="ru-RU" b="1" cap="all" dirty="0">
              <a:ln w="9000" cmpd="sng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560904" y="1202574"/>
            <a:ext cx="2321982" cy="646331"/>
          </a:xfrm>
          <a:prstGeom prst="wedgeRectCallout">
            <a:avLst>
              <a:gd name="adj1" fmla="val 61343"/>
              <a:gd name="adj2" fmla="val -127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cap="all" dirty="0">
                <a:ln w="9000" cmpd="sng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ПРЕДМЕТ </a:t>
            </a:r>
            <a:r>
              <a:rPr lang="ru-RU" b="1" cap="all" dirty="0" smtClean="0">
                <a:ln w="9000" cmpd="sng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ru-RU" b="1" cap="all" dirty="0" smtClean="0">
                <a:ln w="9000" cmpd="sng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ИССЛЕДОВАНИЯ</a:t>
            </a:r>
            <a:r>
              <a:rPr lang="ru-RU" b="1" cap="all" dirty="0">
                <a:ln w="9000" cmpd="sng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39552" y="2190425"/>
            <a:ext cx="1604542" cy="369332"/>
          </a:xfrm>
          <a:prstGeom prst="wedgeRectCallout">
            <a:avLst>
              <a:gd name="adj1" fmla="val 70232"/>
              <a:gd name="adj2" fmla="val -555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cap="all" dirty="0">
                <a:ln w="9000" cmpd="sng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ГИПОТЕЗА: 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23528" y="3230100"/>
            <a:ext cx="2160241" cy="369332"/>
          </a:xfrm>
          <a:prstGeom prst="wedgeRectCallout">
            <a:avLst>
              <a:gd name="adj1" fmla="val 37310"/>
              <a:gd name="adj2" fmla="val 14127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cap="all" dirty="0">
                <a:ln w="9000" cmpd="sng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АКТУАЛЬНОСТЬ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78408" y="379327"/>
            <a:ext cx="3706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Владимир Иванович Даль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1036263"/>
            <a:ext cx="568565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труды В. И. Даля и их значимость в процессе обучения школьников современной общеобразовательной школы.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93616" y="2161755"/>
            <a:ext cx="6367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предполагаем, что, труды В. И. Даля – это бесценное наследие для современного начального общего образования и основного общего образования.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37735" y="3467130"/>
            <a:ext cx="64797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Во-первых  22 ноября 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2015 года </a:t>
            </a: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исполнилось 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214 лет со дня рождения Владимира </a:t>
            </a: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Даля, и во всех образовательных учреждениях прошли всероссийские словарные уроки. Во-вторых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, при знакомстве с этой исследовательской работой можно в большей степени проследить и оценить значимость творчества Владимира </a:t>
            </a: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Даля 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для современного образования.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39552" y="548681"/>
            <a:ext cx="4572000" cy="830997"/>
          </a:xfrm>
          <a:prstGeom prst="wedgeRectCallout">
            <a:avLst>
              <a:gd name="adj1" fmla="val -20789"/>
              <a:gd name="adj2" fmla="val 7968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ЭТАПЫ и организация работы по исследованию: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39071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1. Теоретический этап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.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2. Практический этап.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3. Исследовательский этап.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4. Контролирующий этап.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H:\data\2015-2016 УЧЕБНЫЙ ГОД\II полугод  КОНКУРСЫ И МЕРОПРИЯТИЯ\выступление на конфет НОУ школы\КАРТИНКИ\image_image_8626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979353" cy="497419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27453"/>
            <a:ext cx="2858308" cy="281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0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550348" y="1628800"/>
            <a:ext cx="2815001" cy="461665"/>
          </a:xfrm>
          <a:prstGeom prst="wedgeRectCallout">
            <a:avLst>
              <a:gd name="adj1" fmla="val 22447"/>
              <a:gd name="adj2" fmla="val 16244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МЕТОДЫ работы: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2492896"/>
            <a:ext cx="4228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Теоретические.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2. Социолингвистические.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3. Статистические.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29776" y="476672"/>
            <a:ext cx="7387000" cy="1021556"/>
          </a:xfrm>
          <a:prstGeom prst="round2DiagRect">
            <a:avLst>
              <a:gd name="adj1" fmla="val 50000"/>
              <a:gd name="adj2" fmla="val 0"/>
            </a:avLst>
          </a:prstGeom>
          <a:ln>
            <a:solidFill>
              <a:srgbClr val="8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800000"/>
                </a:solidFill>
                <a:latin typeface="Arial Black" pitchFamily="34" charset="0"/>
                <a:cs typeface="Aharoni" pitchFamily="2" charset="-79"/>
              </a:rPr>
              <a:t>В русском слове не менее жизни, чем в самом человеке.			</a:t>
            </a:r>
          </a:p>
          <a:p>
            <a:pPr algn="r"/>
            <a:r>
              <a:rPr lang="ru-RU" dirty="0">
                <a:solidFill>
                  <a:srgbClr val="800000"/>
                </a:solidFill>
                <a:latin typeface="Arial Black" pitchFamily="34" charset="0"/>
                <a:cs typeface="Aharoni" pitchFamily="2" charset="-79"/>
              </a:rPr>
              <a:t>В.И. Даль</a:t>
            </a:r>
          </a:p>
        </p:txBody>
      </p:sp>
      <p:pic>
        <p:nvPicPr>
          <p:cNvPr id="5122" name="Picture 2" descr="H:\data\ПРЕЗ и КАРТИНКИ\картинки школа\104589897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16" y="2492896"/>
            <a:ext cx="4233069" cy="416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4787" y="4013031"/>
            <a:ext cx="2913824" cy="307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7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ata\2015-2016 УЧЕБНЫЙ ГОД\II полугод  КОНКУРСЫ И МЕРОПРИЯТИЯ\выступление на конфет НО школы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01" y="2313460"/>
            <a:ext cx="8743681" cy="42641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8507" y="404665"/>
            <a:ext cx="7632848" cy="16927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800000"/>
                </a:solidFill>
                <a:latin typeface="Monotype Corsiva" pitchFamily="66" charset="0"/>
              </a:rPr>
              <a:t>Глава I. </a:t>
            </a:r>
            <a:r>
              <a:rPr lang="ru-RU" sz="3200" b="1" dirty="0">
                <a:solidFill>
                  <a:srgbClr val="800000"/>
                </a:solidFill>
                <a:latin typeface="Monotype Corsiva" pitchFamily="66" charset="0"/>
              </a:rPr>
              <a:t>Биография и труды великого русского писателя, этнографа, лингвиста, лексикографа, врача, Владимира Ивановича Даля.</a:t>
            </a:r>
          </a:p>
        </p:txBody>
      </p:sp>
    </p:spTree>
    <p:extLst>
      <p:ext uri="{BB962C8B-B14F-4D97-AF65-F5344CB8AC3E}">
        <p14:creationId xmlns:p14="http://schemas.microsoft.com/office/powerpoint/2010/main" val="263002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data\2015-2016 УЧЕБНЫЙ ГОД\II полугод  КОНКУРСЫ И МЕРОПРИЯТИЯ\выступление на конфет НО школы\Perov_Vasiliy_Grigorevich_A_Self_Portrait_painting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45786">
            <a:off x="27884" y="53023"/>
            <a:ext cx="2966949" cy="3526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:\data\2015-2016 УЧЕБНЫЙ ГОД\II полугод  КОНКУРСЫ И МЕРОПРИЯТИЯ\выступление на конфет НО школы\0_67ae9_eb9dde58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1856">
            <a:off x="2739142" y="33952"/>
            <a:ext cx="2928960" cy="410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77026">
            <a:off x="5259312" y="1009356"/>
            <a:ext cx="3364860" cy="394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H:\data\2015-2016 УЧЕБНЫЙ ГОД\II полугод  КОНКУРСЫ И МЕРОПРИЯТИЯ\выступление на конфет НО школы\arkhitektorda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8981">
            <a:off x="23469" y="2896426"/>
            <a:ext cx="2905499" cy="3860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42161" y="73107"/>
            <a:ext cx="3138263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800000"/>
                </a:solidFill>
                <a:latin typeface="Monotype Corsiva" pitchFamily="66" charset="0"/>
              </a:rPr>
              <a:t>1.1. Яркая жизнь </a:t>
            </a:r>
            <a:endParaRPr lang="ru-RU" sz="3200" b="1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В</a:t>
            </a:r>
            <a:r>
              <a:rPr lang="ru-RU" sz="3200" b="1" dirty="0">
                <a:solidFill>
                  <a:srgbClr val="800000"/>
                </a:solidFill>
                <a:latin typeface="Monotype Corsiva" pitchFamily="66" charset="0"/>
              </a:rPr>
              <a:t>. И. Даля.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0902">
            <a:off x="2739092" y="3144230"/>
            <a:ext cx="2929061" cy="369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 descr="H:\data\2015-2016 УЧЕБНЫЙ ГОД\II полугод  КОНКУРСЫ И МЕРОПРИЯТИЯ\выступление на конфет НО школы\sculpt_Redkin-bust_bi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9519" y="4415649"/>
            <a:ext cx="2900905" cy="2175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11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234536"/>
            <a:ext cx="662473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  <a:latin typeface="Monotype Corsiva" pitchFamily="66" charset="0"/>
              </a:rPr>
              <a:t>1.2. «Словари заслуживают своего праздника».</a:t>
            </a:r>
          </a:p>
        </p:txBody>
      </p:sp>
      <p:pic>
        <p:nvPicPr>
          <p:cNvPr id="6146" name="Picture 2" descr="H:\data\2015-2016 УЧЕБНЫЙ ГОД\II полугод  КОНКУРСЫ И МЕРОПРИЯТИЯ\выступление на конфет НО школы\cover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1616403"/>
            <a:ext cx="3869743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28080" y="1124745"/>
            <a:ext cx="49862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800000"/>
                </a:solidFill>
                <a:latin typeface="Monotype Corsiva" pitchFamily="66" charset="0"/>
              </a:rPr>
              <a:t>Усердней </a:t>
            </a:r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с каждым днем гляжу в словарь.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В столбцах мерцают искры чувства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В подвалы слов не раз сойдет искусство,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Держа в руке свой потайной фонарь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На всех словах – события печать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Они дались недаром человеку.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Читаю: “Век. От века. Вековать.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Век доживать. Бог сыну не дал веку.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Век заедать, век заживать чужой...”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В словах звучит укор, и гнев, и совесть.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Нет, не словарь лежит передо мной, </a:t>
            </a:r>
          </a:p>
          <a:p>
            <a:pPr algn="r"/>
            <a:r>
              <a:rPr lang="ru-RU" sz="2400" b="1" dirty="0">
                <a:solidFill>
                  <a:srgbClr val="800000"/>
                </a:solidFill>
                <a:latin typeface="Monotype Corsiva" pitchFamily="66" charset="0"/>
              </a:rPr>
              <a:t>А древняя рассыпанная повесть.</a:t>
            </a:r>
          </a:p>
          <a:p>
            <a:pPr algn="r"/>
            <a:r>
              <a:rPr lang="ru-RU" sz="2400" dirty="0">
                <a:solidFill>
                  <a:srgbClr val="800000"/>
                </a:solidFill>
                <a:latin typeface="Monotype Corsiva" pitchFamily="66" charset="0"/>
              </a:rPr>
              <a:t>С</a:t>
            </a:r>
            <a:r>
              <a:rPr lang="ru-RU" sz="2400" dirty="0" smtClean="0">
                <a:solidFill>
                  <a:srgbClr val="800000"/>
                </a:solidFill>
                <a:latin typeface="Monotype Corsiva" pitchFamily="66" charset="0"/>
              </a:rPr>
              <a:t>. Маршак</a:t>
            </a:r>
            <a:r>
              <a:rPr lang="ru-RU" sz="2400" dirty="0">
                <a:solidFill>
                  <a:srgbClr val="80000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7170" name="Picture 2" descr="H:\data\ПРЕЗ и КАРТИНКИ\картинки школа\0006-004-Regulirujuschaj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7274"/>
            <a:ext cx="1115616" cy="1209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479</TotalTime>
  <Words>944</Words>
  <Application>Microsoft Office PowerPoint</Application>
  <PresentationFormat>Экран (4:3)</PresentationFormat>
  <Paragraphs>107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Aharoni</vt:lpstr>
      <vt:lpstr>Arial</vt:lpstr>
      <vt:lpstr>Arial Black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Ученик</cp:lastModifiedBy>
  <cp:revision>67</cp:revision>
  <dcterms:created xsi:type="dcterms:W3CDTF">2013-08-17T08:34:50Z</dcterms:created>
  <dcterms:modified xsi:type="dcterms:W3CDTF">2016-04-07T04:16:24Z</dcterms:modified>
</cp:coreProperties>
</file>