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309" r:id="rId4"/>
    <p:sldId id="288" r:id="rId5"/>
    <p:sldId id="310" r:id="rId6"/>
    <p:sldId id="284" r:id="rId7"/>
    <p:sldId id="290" r:id="rId8"/>
    <p:sldId id="257" r:id="rId9"/>
    <p:sldId id="262" r:id="rId10"/>
    <p:sldId id="285" r:id="rId11"/>
    <p:sldId id="311" r:id="rId12"/>
    <p:sldId id="312" r:id="rId13"/>
    <p:sldId id="313" r:id="rId14"/>
    <p:sldId id="315" r:id="rId15"/>
    <p:sldId id="316" r:id="rId16"/>
    <p:sldId id="321" r:id="rId17"/>
    <p:sldId id="323" r:id="rId18"/>
    <p:sldId id="324" r:id="rId19"/>
    <p:sldId id="325" r:id="rId20"/>
    <p:sldId id="326" r:id="rId21"/>
    <p:sldId id="32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6B7"/>
    <a:srgbClr val="A98A3D"/>
    <a:srgbClr val="CFED5F"/>
    <a:srgbClr val="C2F3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057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063A-0BC0-4C05-9EF3-2973946DBCA1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844824"/>
            <a:ext cx="8286808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АКТУАЛЬНОСТЬ ИСПОЛЬЗОВАНИЯ МАО в развитии современного вуза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-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629424" cy="60235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/>
              <a:t>         Учебно-методический семинар </a:t>
            </a:r>
          </a:p>
          <a:p>
            <a:r>
              <a:rPr lang="ru-RU" sz="1400" dirty="0" smtClean="0"/>
              <a:t>           «Внедрение МАО в образовательный процесс ВУЗа»</a:t>
            </a:r>
            <a:endParaRPr lang="ru-RU" sz="1400" dirty="0"/>
          </a:p>
        </p:txBody>
      </p:sp>
      <p:pic>
        <p:nvPicPr>
          <p:cNvPr id="4" name="Picture 5" descr="C:\Documents and Settings\Администратор\Рабочий стол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1"/>
            <a:ext cx="2201051" cy="237911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285728"/>
            <a:ext cx="8715436" cy="6286544"/>
          </a:xfrm>
          <a:prstGeom prst="round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000100" y="357166"/>
            <a:ext cx="75724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Изменение роли преподавателя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48064" y="2420888"/>
            <a:ext cx="3286148" cy="2928958"/>
          </a:xfrm>
          <a:prstGeom prst="ellips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Мотиватор</a:t>
            </a:r>
            <a:r>
              <a:rPr lang="ru-RU" sz="2000" dirty="0" smtClean="0"/>
              <a:t>, консультант, наставник, старший партнер, </a:t>
            </a:r>
            <a:r>
              <a:rPr lang="ru-RU" sz="2000" dirty="0" err="1" smtClean="0"/>
              <a:t>фасилитотар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611560" y="2492896"/>
            <a:ext cx="3286148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«контролирующий орган»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484784"/>
            <a:ext cx="42737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МАО (методы активного обучения)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29294" y="2779218"/>
            <a:ext cx="2643206" cy="221457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223913" y="2672631"/>
            <a:ext cx="2428892" cy="235745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3995936" y="3933056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Технология </a:t>
            </a:r>
            <a:r>
              <a:rPr lang="ru-RU" sz="4000" dirty="0" err="1" smtClean="0"/>
              <a:t>модерации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Moderare</a:t>
            </a:r>
            <a:r>
              <a:rPr lang="ru-RU" b="1" dirty="0">
                <a:solidFill>
                  <a:srgbClr val="FF0000"/>
                </a:solidFill>
              </a:rPr>
              <a:t> – в переводе с латинского – приводить в равновесие, управлять, регулировать.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</a:t>
            </a:r>
            <a:r>
              <a:rPr lang="ru-RU" b="1" dirty="0">
                <a:solidFill>
                  <a:srgbClr val="7030A0"/>
                </a:solidFill>
              </a:rPr>
              <a:t>образовательная технология </a:t>
            </a:r>
            <a:r>
              <a:rPr lang="ru-RU" b="1" dirty="0" err="1">
                <a:solidFill>
                  <a:srgbClr val="7030A0"/>
                </a:solidFill>
              </a:rPr>
              <a:t>модерация</a:t>
            </a:r>
            <a:r>
              <a:rPr lang="ru-RU" b="1" dirty="0">
                <a:solidFill>
                  <a:srgbClr val="7030A0"/>
                </a:solidFill>
              </a:rPr>
              <a:t> была впервые разработана в 60-е - 70-е годы прошлого века в Германии. Первая известная публикация по этой теме также принадлежит перу немецких специалистов - «Идеи </a:t>
            </a:r>
            <a:r>
              <a:rPr lang="ru-RU" b="1" dirty="0" err="1">
                <a:solidFill>
                  <a:srgbClr val="7030A0"/>
                </a:solidFill>
              </a:rPr>
              <a:t>модерации</a:t>
            </a:r>
            <a:r>
              <a:rPr lang="ru-RU" b="1" dirty="0">
                <a:solidFill>
                  <a:srgbClr val="7030A0"/>
                </a:solidFill>
              </a:rPr>
              <a:t>» (K. </a:t>
            </a:r>
            <a:r>
              <a:rPr lang="ru-RU" b="1" dirty="0" err="1">
                <a:solidFill>
                  <a:srgbClr val="7030A0"/>
                </a:solidFill>
              </a:rPr>
              <a:t>Klebert</a:t>
            </a:r>
            <a:r>
              <a:rPr lang="ru-RU" b="1" dirty="0">
                <a:solidFill>
                  <a:srgbClr val="7030A0"/>
                </a:solidFill>
              </a:rPr>
              <a:t>, E. </a:t>
            </a:r>
            <a:r>
              <a:rPr lang="ru-RU" b="1" dirty="0" err="1">
                <a:solidFill>
                  <a:srgbClr val="7030A0"/>
                </a:solidFill>
              </a:rPr>
              <a:t>Schreder</a:t>
            </a:r>
            <a:r>
              <a:rPr lang="ru-RU" b="1" dirty="0">
                <a:solidFill>
                  <a:srgbClr val="7030A0"/>
                </a:solidFill>
              </a:rPr>
              <a:t>, W. </a:t>
            </a:r>
            <a:r>
              <a:rPr lang="ru-RU" b="1" dirty="0" err="1">
                <a:solidFill>
                  <a:srgbClr val="7030A0"/>
                </a:solidFill>
              </a:rPr>
              <a:t>Straub</a:t>
            </a:r>
            <a:r>
              <a:rPr lang="ru-RU" b="1" dirty="0">
                <a:solidFill>
                  <a:srgbClr val="7030A0"/>
                </a:solidFill>
              </a:rPr>
              <a:t>). </a:t>
            </a:r>
          </a:p>
          <a:p>
            <a:r>
              <a:rPr lang="ru-RU" b="1" dirty="0">
                <a:solidFill>
                  <a:srgbClr val="00B050"/>
                </a:solidFill>
              </a:rPr>
              <a:t>о</a:t>
            </a:r>
            <a:r>
              <a:rPr lang="ru-RU" b="1" dirty="0" smtClean="0">
                <a:solidFill>
                  <a:srgbClr val="00B050"/>
                </a:solidFill>
              </a:rPr>
              <a:t>снована   на педагогических, психологических </a:t>
            </a:r>
            <a:r>
              <a:rPr lang="ru-RU" b="1" dirty="0">
                <a:solidFill>
                  <a:srgbClr val="00B050"/>
                </a:solidFill>
              </a:rPr>
              <a:t>и </a:t>
            </a:r>
            <a:r>
              <a:rPr lang="ru-RU" b="1" dirty="0" smtClean="0">
                <a:solidFill>
                  <a:srgbClr val="00B050"/>
                </a:solidFill>
              </a:rPr>
              <a:t>социологических аспектах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направлена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активное заинтересованное участие всех обучающихся в образовательном процессе, обеспечение комфортности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занятии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каждого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студента,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формирование нацеленности обучающихся на достижение результатов.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85728"/>
            <a:ext cx="8358246" cy="6143668"/>
          </a:xfrm>
          <a:prstGeom prst="roundRect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даёт технология </a:t>
            </a:r>
            <a:r>
              <a:rPr lang="ru-RU" sz="4000" dirty="0" err="1" smtClean="0"/>
              <a:t>модерации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эффективное </a:t>
            </a:r>
            <a:r>
              <a:rPr lang="ru-RU" b="1" dirty="0">
                <a:solidFill>
                  <a:srgbClr val="00B050"/>
                </a:solidFill>
              </a:rPr>
              <a:t>управление классом в процессе </a:t>
            </a:r>
            <a:r>
              <a:rPr lang="ru-RU" b="1" dirty="0" smtClean="0">
                <a:solidFill>
                  <a:srgbClr val="00B050"/>
                </a:solidFill>
              </a:rPr>
              <a:t>занятия,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максимально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полное вовлечение всех учеников в образовательный процесс,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поддержание </a:t>
            </a:r>
            <a:r>
              <a:rPr lang="ru-RU" b="1" dirty="0">
                <a:solidFill>
                  <a:srgbClr val="C00000"/>
                </a:solidFill>
              </a:rPr>
              <a:t>высокой познавательной активности обучающихся на протяжении всего </a:t>
            </a:r>
            <a:r>
              <a:rPr lang="ru-RU" b="1" dirty="0" smtClean="0">
                <a:solidFill>
                  <a:srgbClr val="C00000"/>
                </a:solidFill>
              </a:rPr>
              <a:t>занятия,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эффективное овладение учащимися новыми знаниями и умениями, а также привитие и тренировку важных качеств личности и универсальных навыков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гарантированное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достижение целей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запланированных результатов</a:t>
            </a:r>
          </a:p>
          <a:p>
            <a:r>
              <a:rPr lang="ru-RU" b="1" dirty="0" smtClean="0"/>
              <a:t>оптимальное </a:t>
            </a:r>
            <a:r>
              <a:rPr lang="ru-RU" b="1" dirty="0"/>
              <a:t>использование времени </a:t>
            </a:r>
            <a:r>
              <a:rPr lang="ru-RU" b="1" dirty="0" smtClean="0"/>
              <a:t>занятия,</a:t>
            </a:r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оптимальное использование энергии </a:t>
            </a:r>
            <a:r>
              <a:rPr lang="ru-RU" b="1" dirty="0">
                <a:solidFill>
                  <a:srgbClr val="7030A0"/>
                </a:solidFill>
              </a:rPr>
              <a:t>и потенциала всех участников образовательного процесса (учителя, воспитателя, обучающихся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sz="5800" b="1" dirty="0" smtClean="0">
                <a:solidFill>
                  <a:srgbClr val="7030A0"/>
                </a:solidFill>
              </a:rPr>
              <a:t>*</a:t>
            </a:r>
            <a:endParaRPr lang="ru-RU" sz="5800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совмещает обучение и воспитание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14290"/>
            <a:ext cx="8286808" cy="6215106"/>
          </a:xfrm>
          <a:prstGeom prst="roundRect">
            <a:avLst/>
          </a:prstGeom>
          <a:noFill/>
          <a:ln w="603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608" y="5517232"/>
            <a:ext cx="7128792" cy="1008112"/>
          </a:xfrm>
          <a:prstGeom prst="roundRect">
            <a:avLst/>
          </a:prstGeom>
          <a:solidFill>
            <a:srgbClr val="F5C6B7"/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260648"/>
            <a:ext cx="7416824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844824"/>
            <a:ext cx="7237312" cy="3240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Каждому этапу </a:t>
            </a:r>
            <a:r>
              <a:rPr lang="ru-RU" dirty="0" smtClean="0"/>
              <a:t>занятия </a:t>
            </a:r>
            <a:r>
              <a:rPr lang="ru-RU" dirty="0" smtClean="0"/>
              <a:t>– свои </a:t>
            </a:r>
            <a:r>
              <a:rPr lang="ru-RU" dirty="0" smtClean="0"/>
              <a:t>МАО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6480720" cy="5141168"/>
          </a:xfrm>
        </p:spPr>
        <p:txBody>
          <a:bodyPr>
            <a:normAutofit fontScale="92500" lnSpcReduction="10000"/>
          </a:bodyPr>
          <a:lstStyle/>
          <a:p>
            <a:endParaRPr lang="ru-RU" sz="2600" dirty="0" smtClean="0"/>
          </a:p>
          <a:p>
            <a:r>
              <a:rPr lang="ru-RU" sz="2600" dirty="0" smtClean="0"/>
              <a:t>МАО </a:t>
            </a:r>
            <a:r>
              <a:rPr lang="ru-RU" sz="2600" dirty="0" smtClean="0"/>
              <a:t>начала образовательного мероприятия </a:t>
            </a:r>
          </a:p>
          <a:p>
            <a:r>
              <a:rPr lang="ru-RU" sz="2600" dirty="0" smtClean="0"/>
              <a:t>МАО </a:t>
            </a:r>
            <a:r>
              <a:rPr lang="ru-RU" sz="2600" dirty="0" smtClean="0"/>
              <a:t>выяснение целей, ожиданий и опасений </a:t>
            </a:r>
          </a:p>
          <a:p>
            <a:r>
              <a:rPr lang="ru-RU" sz="2600" dirty="0" smtClean="0"/>
              <a:t>МАО </a:t>
            </a:r>
            <a:r>
              <a:rPr lang="ru-RU" sz="2600" dirty="0" smtClean="0"/>
              <a:t>презентации учебного материала </a:t>
            </a:r>
          </a:p>
          <a:p>
            <a:r>
              <a:rPr lang="ru-RU" sz="2600" dirty="0" smtClean="0"/>
              <a:t>МАО </a:t>
            </a:r>
            <a:r>
              <a:rPr lang="ru-RU" sz="2600" dirty="0" smtClean="0"/>
              <a:t>организации самостоятельной работы над темой</a:t>
            </a:r>
          </a:p>
          <a:p>
            <a:r>
              <a:rPr lang="ru-RU" sz="2600" dirty="0" smtClean="0"/>
              <a:t>МАО </a:t>
            </a:r>
            <a:r>
              <a:rPr lang="ru-RU" sz="2600" dirty="0" smtClean="0"/>
              <a:t>релаксации </a:t>
            </a:r>
          </a:p>
          <a:p>
            <a:r>
              <a:rPr lang="ru-RU" sz="2600" dirty="0" smtClean="0"/>
              <a:t>МАО </a:t>
            </a:r>
            <a:r>
              <a:rPr lang="ru-RU" sz="2600" dirty="0" smtClean="0"/>
              <a:t>подведения итогов </a:t>
            </a:r>
            <a:r>
              <a:rPr lang="ru-RU" sz="2600" dirty="0" smtClean="0"/>
              <a:t>занятия</a:t>
            </a:r>
            <a:r>
              <a:rPr lang="ru-RU" sz="2600" dirty="0" smtClean="0"/>
              <a:t> </a:t>
            </a:r>
            <a:endParaRPr lang="ru-RU" sz="2600" dirty="0" smtClean="0"/>
          </a:p>
          <a:p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</a:t>
            </a:r>
            <a:r>
              <a:rPr lang="ru-RU" sz="2600" b="1" dirty="0" smtClean="0">
                <a:solidFill>
                  <a:srgbClr val="FF0000"/>
                </a:solidFill>
              </a:rPr>
              <a:t>http://Электронный курс образовательного портала </a:t>
            </a:r>
            <a:r>
              <a:rPr lang="ru-RU" sz="3500" b="1" dirty="0" smtClean="0">
                <a:solidFill>
                  <a:srgbClr val="FF0000"/>
                </a:solidFill>
              </a:rPr>
              <a:t>"Мой университет" 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1340768"/>
            <a:ext cx="288032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МАО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начала </a:t>
            </a:r>
            <a:r>
              <a:rPr lang="ru-RU" sz="3200" b="1" dirty="0" smtClean="0">
                <a:solidFill>
                  <a:srgbClr val="C00000"/>
                </a:solidFill>
              </a:rPr>
              <a:t>занятия </a:t>
            </a:r>
            <a:r>
              <a:rPr lang="ru-RU" sz="3200" b="1" dirty="0" smtClean="0">
                <a:solidFill>
                  <a:srgbClr val="C00000"/>
                </a:solidFill>
              </a:rPr>
              <a:t>«Групповое гудение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60848"/>
            <a:ext cx="8229600" cy="4997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b="1" i="1" dirty="0" smtClean="0"/>
              <a:t>Упражнение помогает управлять активностью класса. Учитель ориентируется по состоянию детей, пришедших на урок. Упражнение можно использовать  как для того, чтобы разогреть пассивную группу, так и для того чтобы успокоить чрезмерно активную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Описание: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Ученики стоят у своих мест. Учитель просит их начать тихое гудение. После того как все загудели, учитель спрашивает учеников, могут  ли они гудеть громче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Учитель просит класс гудеть громче, либо тише и еще тише. Можно попросить класс варьировать громкость в зависимости от положения руки учителя – гудеть громче, если рука поднимается вверх, и тише, если она опускается вниз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конце учитель либо опускает руки до пола, и гудение становится почти неслышным (в этом варианте упражнение работает на то, чтобы утихомирить учеников), либо, если нужно их взбодрить, поднимает руки вверх настолько насколько позволяет рост, и гудение становится максимально громким.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8208912" cy="9361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484784"/>
            <a:ext cx="8424936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МАО</a:t>
            </a:r>
            <a:r>
              <a:rPr lang="ru-RU" sz="4000" dirty="0" smtClean="0"/>
              <a:t> </a:t>
            </a:r>
            <a:r>
              <a:rPr lang="ru-RU" sz="4000" dirty="0" smtClean="0"/>
              <a:t>«Кластер</a:t>
            </a:r>
            <a:r>
              <a:rPr lang="ru-RU" sz="4000" dirty="0" smtClean="0"/>
              <a:t>»</a:t>
            </a:r>
            <a:r>
              <a:rPr lang="ru-RU" sz="4000" b="1" dirty="0" smtClean="0"/>
              <a:t>*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b="1" dirty="0">
                <a:solidFill>
                  <a:srgbClr val="00B050"/>
                </a:solidFill>
              </a:rPr>
              <a:t>П</a:t>
            </a:r>
            <a:r>
              <a:rPr lang="ru-RU" b="1" dirty="0" smtClean="0">
                <a:solidFill>
                  <a:srgbClr val="00B050"/>
                </a:solidFill>
              </a:rPr>
              <a:t>риём </a:t>
            </a:r>
            <a:r>
              <a:rPr lang="ru-RU" b="1" dirty="0">
                <a:solidFill>
                  <a:srgbClr val="00B050"/>
                </a:solidFill>
              </a:rPr>
              <a:t>графической систематизации материала. Автором данного приема является американец </a:t>
            </a:r>
            <a:r>
              <a:rPr lang="ru-RU" b="1" dirty="0" err="1">
                <a:solidFill>
                  <a:srgbClr val="00B050"/>
                </a:solidFill>
              </a:rPr>
              <a:t>Гудлат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ыделение </a:t>
            </a:r>
            <a:r>
              <a:rPr lang="ru-RU" b="1" dirty="0">
                <a:solidFill>
                  <a:srgbClr val="C00000"/>
                </a:solidFill>
              </a:rPr>
              <a:t>смысловых единиц текста и графическое оформление в определенном порядке в виде грозди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ысли "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гроздятся", то есть, располагаются в определенном порядке. Правила очень простые. Рисуем модель солнечной системы: звезду, планеты и их спутники. В центре звезда - это наша тема, вокруг нее планеты - крупные смысловые единицы, соединяем их прямой линией со звездой, у каждой планеты свои спутники, у спутников свои.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кластеров охватывает большее количество информации, чем вы бы могли получить при обычной письменной работе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rgbClr val="7030A0"/>
                </a:solidFill>
              </a:rPr>
              <a:t>Данный прием можно использовать </a:t>
            </a:r>
            <a:r>
              <a:rPr lang="ru-RU" b="1" dirty="0" smtClean="0">
                <a:solidFill>
                  <a:srgbClr val="7030A0"/>
                </a:solidFill>
              </a:rPr>
              <a:t>на любом этапе урока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357166"/>
            <a:ext cx="8358246" cy="585791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МАО</a:t>
            </a:r>
            <a:r>
              <a:rPr lang="ru-RU" sz="4000" dirty="0" smtClean="0"/>
              <a:t> </a:t>
            </a:r>
            <a:r>
              <a:rPr lang="ru-RU" sz="4000" dirty="0" smtClean="0"/>
              <a:t>«Мозговой штурм»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398"/>
            <a:ext cx="4857784" cy="5357874"/>
          </a:xfrm>
        </p:spPr>
        <p:txBody>
          <a:bodyPr>
            <a:normAutofit fontScale="32500" lnSpcReduction="20000"/>
          </a:bodyPr>
          <a:lstStyle/>
          <a:p>
            <a:endParaRPr lang="ru-RU" sz="7400" b="1" dirty="0" smtClean="0"/>
          </a:p>
          <a:p>
            <a:r>
              <a:rPr lang="ru-RU" sz="7400" b="1" dirty="0" smtClean="0"/>
              <a:t>Метод </a:t>
            </a:r>
            <a:r>
              <a:rPr lang="ru-RU" sz="7400" b="1" dirty="0"/>
              <a:t>мозгового штурма</a:t>
            </a:r>
            <a:r>
              <a:rPr lang="ru-RU" sz="7400" dirty="0"/>
              <a:t> </a:t>
            </a:r>
            <a:r>
              <a:rPr lang="ru-RU" sz="7400" dirty="0">
                <a:solidFill>
                  <a:srgbClr val="FF0000"/>
                </a:solidFill>
              </a:rPr>
              <a:t>(мозговая атака, мозговой штурм, англ. </a:t>
            </a:r>
            <a:r>
              <a:rPr lang="ru-RU" sz="7400" dirty="0" err="1">
                <a:solidFill>
                  <a:srgbClr val="FF0000"/>
                </a:solidFill>
              </a:rPr>
              <a:t>brainstorming</a:t>
            </a:r>
            <a:r>
              <a:rPr lang="ru-RU" sz="7400" dirty="0">
                <a:solidFill>
                  <a:srgbClr val="FF0000"/>
                </a:solidFill>
              </a:rPr>
              <a:t>) — </a:t>
            </a:r>
            <a:r>
              <a:rPr lang="ru-RU" sz="7400" dirty="0"/>
              <a:t>оперативный метод решения проблемы на основе стимулирования творческой активности, при котором участникам обсуждения предлагают высказывать возможно большее количество вариантов решения, в том числе самых фантастических. Затем из общего числа высказанных идей отбирают наиболее удачные, которые могут быть использованы на практике. 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285860"/>
            <a:ext cx="4929222" cy="52864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57298"/>
            <a:ext cx="3049438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stu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14818"/>
            <a:ext cx="2976551" cy="22324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Реши задачу!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564904"/>
            <a:ext cx="3240360" cy="3561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   Как наполнить ведро три раза до краёв,         ни разу его      не опорожняя?</a:t>
            </a:r>
          </a:p>
          <a:p>
            <a:pPr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060848"/>
            <a:ext cx="8280920" cy="4392488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Documents and Settings\Администратор\Рабочий стол\ce277e676657eb7abc9dbb89e2d8b9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2679700" cy="41148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627784" y="188640"/>
            <a:ext cx="5616624" cy="1512168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Администратор\Рабочий стол\Uchen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1225669" cy="11521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Реши задачу!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332037"/>
            <a:ext cx="447484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Пловец на длинные дистанции тренируется летом в открытых водоёмах – реке, озере, море. Зимой же приходится тренироваться в закрытых водоёмах – бассейнах: чтобы проплыть многокилометровую дистанцию, пловцу нужно каждый раз разворачиваться, проплывая длину бассейна. Предложите способ наиболее удобных тренировок на длинные дистанции в условиях бассейна. </a:t>
            </a:r>
          </a:p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Pla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35992" cy="3112765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news_text_2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458" y="188640"/>
            <a:ext cx="1295064" cy="158417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204864"/>
            <a:ext cx="8640960" cy="4464496"/>
          </a:xfrm>
          <a:prstGeom prst="roundRect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188640"/>
            <a:ext cx="5328592" cy="1584176"/>
          </a:xfrm>
          <a:prstGeom prst="roundRec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МАО </a:t>
            </a:r>
            <a:r>
              <a:rPr lang="ru-RU" sz="4000" b="1" dirty="0" smtClean="0">
                <a:solidFill>
                  <a:srgbClr val="7030A0"/>
                </a:solidFill>
              </a:rPr>
              <a:t>рефлексии </a:t>
            </a:r>
            <a:r>
              <a:rPr lang="ru-RU" sz="3600" b="1" dirty="0" smtClean="0">
                <a:solidFill>
                  <a:srgbClr val="7030A0"/>
                </a:solidFill>
              </a:rPr>
              <a:t>“Мозаика из слов”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</a:p>
          <a:p>
            <a:pPr>
              <a:buNone/>
            </a:pPr>
            <a:r>
              <a:rPr lang="ru-RU" b="1" dirty="0" smtClean="0"/>
              <a:t>Организация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Все участники делятся на мини-группы по 3-4 человека, каждая мини-группа получает бумагу и должна за 5 минут придумать максимум прилагательных-определений, которые подходят к пройденному </a:t>
            </a:r>
            <a:r>
              <a:rPr lang="ru-RU" b="1" dirty="0" smtClean="0">
                <a:solidFill>
                  <a:srgbClr val="FF0000"/>
                </a:solidFill>
              </a:rPr>
              <a:t>занятию. </a:t>
            </a:r>
            <a:r>
              <a:rPr lang="ru-RU" b="1" dirty="0">
                <a:solidFill>
                  <a:srgbClr val="FF0000"/>
                </a:solidFill>
              </a:rPr>
              <a:t>Например, активный, информативный и т.д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После чего они зачитывают полученный список прилагательных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Обсуждение. Не обязательно. Можно попросить группы прокомментировать интересные идеи, которые они выскажут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/>
              <a:t>Вариант.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Можно попросить группы вместо прилагательных составить список ключевых понятий и терминов, связанных с темой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занятия.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Упражнение помогает обучающимся вспомнить то, что происходило на </a:t>
            </a:r>
            <a:r>
              <a:rPr lang="ru-RU" b="1" dirty="0" smtClean="0">
                <a:solidFill>
                  <a:srgbClr val="7030A0"/>
                </a:solidFill>
              </a:rPr>
              <a:t>занятии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>
                <a:solidFill>
                  <a:srgbClr val="7030A0"/>
                </a:solidFill>
              </a:rPr>
              <a:t>соединить в единое целое свои впечатления о нем и полученную информацию. Также упражнение помогает завершить </a:t>
            </a:r>
            <a:r>
              <a:rPr lang="ru-RU" b="1" dirty="0" smtClean="0">
                <a:solidFill>
                  <a:srgbClr val="7030A0"/>
                </a:solidFill>
              </a:rPr>
              <a:t>учебное занятие </a:t>
            </a:r>
            <a:r>
              <a:rPr lang="ru-RU" b="1" dirty="0">
                <a:solidFill>
                  <a:srgbClr val="7030A0"/>
                </a:solidFill>
              </a:rPr>
              <a:t>в живой, активной, запоминающейся манере.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84784"/>
            <a:ext cx="8352928" cy="4968552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292080" y="1628800"/>
            <a:ext cx="2448272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</a:rPr>
              <a:t>Студент – это 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факел, который надо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</a:rPr>
              <a:t>зажечь.</a:t>
            </a:r>
            <a:endParaRPr lang="ru-RU" sz="2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4" descr="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40005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30200" y="479425"/>
          <a:ext cx="5035550" cy="5665788"/>
        </p:xfrm>
        <a:graphic>
          <a:graphicData uri="http://schemas.openxmlformats.org/presentationml/2006/ole">
            <p:oleObj spid="_x0000_s1026" name="Документ" r:id="rId3" imgW="5940803" imgH="6671040" progId="Word.Document.12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980728"/>
            <a:ext cx="3096344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МАО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рефлексии «Мишень»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Цель: создать условия для рефлексивно-оценочных действий учащихся.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Организация: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Преподаватель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предлагает заполнить лист самооценки работы на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занятии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- «выстрелить» в мишень (поставить точку на мишени).  Оценить по 5-бальной шкале собственную учебную деятельность на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учебном занятии,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своё эмоциональное самочувствие</a:t>
            </a:r>
            <a:r>
              <a:rPr lang="ru-RU" sz="1800" dirty="0" smtClean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http://www.vlg.rodgor.ru/art_images/160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3560215"/>
            <a:ext cx="3592352" cy="29377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616624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Подводя итоги…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132856"/>
            <a:ext cx="5760640" cy="348498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dirty="0" smtClean="0"/>
              <a:t>   </a:t>
            </a:r>
            <a:r>
              <a:rPr lang="ru-RU" sz="5900" b="1" i="1" dirty="0" smtClean="0">
                <a:solidFill>
                  <a:srgbClr val="FF0000"/>
                </a:solidFill>
              </a:rPr>
              <a:t>Широкое внедрение МАО в образовательный процесс ВУЗа является стратегической задачей сегодняшнего дня т.к. позволяют:</a:t>
            </a:r>
          </a:p>
          <a:p>
            <a:pPr>
              <a:buFontTx/>
              <a:buChar char="-"/>
            </a:pPr>
            <a:r>
              <a:rPr lang="ru-RU" sz="3800" b="1" i="1" dirty="0" smtClean="0">
                <a:solidFill>
                  <a:srgbClr val="FF0000"/>
                </a:solidFill>
              </a:rPr>
              <a:t>повысить </a:t>
            </a:r>
            <a:r>
              <a:rPr lang="ru-RU" sz="3800" b="1" i="1" dirty="0" err="1" smtClean="0">
                <a:solidFill>
                  <a:srgbClr val="FF0000"/>
                </a:solidFill>
              </a:rPr>
              <a:t>востребованность</a:t>
            </a:r>
            <a:r>
              <a:rPr lang="ru-RU" sz="3800" b="1" i="1" dirty="0" smtClean="0">
                <a:solidFill>
                  <a:srgbClr val="FF0000"/>
                </a:solidFill>
              </a:rPr>
              <a:t> выпускников </a:t>
            </a:r>
            <a:r>
              <a:rPr lang="ru-RU" sz="3800" b="1" i="1" dirty="0" smtClean="0">
                <a:solidFill>
                  <a:srgbClr val="FF0000"/>
                </a:solidFill>
              </a:rPr>
              <a:t>ВУЗа </a:t>
            </a:r>
            <a:r>
              <a:rPr lang="ru-RU" sz="3800" b="1" i="1" dirty="0" smtClean="0">
                <a:solidFill>
                  <a:srgbClr val="FF0000"/>
                </a:solidFill>
              </a:rPr>
              <a:t>на рынке труда;</a:t>
            </a:r>
          </a:p>
          <a:p>
            <a:pPr>
              <a:buFontTx/>
              <a:buChar char="-"/>
            </a:pPr>
            <a:r>
              <a:rPr lang="ru-RU" sz="3800" b="1" i="1" dirty="0" smtClean="0">
                <a:solidFill>
                  <a:srgbClr val="FF0000"/>
                </a:solidFill>
              </a:rPr>
              <a:t>Обеспечить включенность ВУЗа в мировое образовательное пространство;</a:t>
            </a:r>
          </a:p>
          <a:p>
            <a:pPr>
              <a:buFontTx/>
              <a:buChar char="-"/>
            </a:pPr>
            <a:r>
              <a:rPr lang="ru-RU" sz="3800" b="1" i="1" dirty="0" smtClean="0">
                <a:solidFill>
                  <a:srgbClr val="FF0000"/>
                </a:solidFill>
              </a:rPr>
              <a:t>Увеличить взаимодействие между вузами;</a:t>
            </a:r>
          </a:p>
          <a:p>
            <a:pPr>
              <a:buFontTx/>
              <a:buChar char="-"/>
            </a:pPr>
            <a:r>
              <a:rPr lang="ru-RU" sz="3800" b="1" i="1" dirty="0" smtClean="0">
                <a:solidFill>
                  <a:srgbClr val="FF0000"/>
                </a:solidFill>
              </a:rPr>
              <a:t>Сформировать всесторонне развитую личность.</a:t>
            </a:r>
          </a:p>
          <a:p>
            <a:pPr>
              <a:buFontTx/>
              <a:buChar char="-"/>
            </a:pPr>
            <a:endParaRPr lang="ru-RU" sz="38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844824"/>
            <a:ext cx="6264696" cy="453650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620688"/>
            <a:ext cx="4320480" cy="1008112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214290"/>
            <a:ext cx="7858180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71612"/>
            <a:ext cx="8358246" cy="35004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429684" cy="1643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Универсальные  навыки – </a:t>
            </a:r>
            <a:br>
              <a:rPr lang="ru-RU" sz="3200" dirty="0" smtClean="0"/>
            </a:br>
            <a:r>
              <a:rPr lang="ru-RU" sz="3200" dirty="0" smtClean="0"/>
              <a:t>требования, предъявляемые жизнью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способность принимать решения и умение решать проблемы, </a:t>
            </a:r>
          </a:p>
          <a:p>
            <a:r>
              <a:rPr lang="ru-RU" sz="2600" dirty="0" smtClean="0"/>
              <a:t>коммуникативные </a:t>
            </a:r>
            <a:r>
              <a:rPr lang="ru-RU" sz="2600" dirty="0"/>
              <a:t>умения и качества, </a:t>
            </a:r>
            <a:endParaRPr lang="ru-RU" sz="2600" dirty="0" smtClean="0"/>
          </a:p>
          <a:p>
            <a:r>
              <a:rPr lang="ru-RU" sz="2600" dirty="0" smtClean="0"/>
              <a:t>умения </a:t>
            </a:r>
            <a:r>
              <a:rPr lang="ru-RU" sz="2600" dirty="0"/>
              <a:t>ясно формулировать сообщения и четко ставить задачи, </a:t>
            </a:r>
            <a:endParaRPr lang="ru-RU" sz="2600" dirty="0" smtClean="0"/>
          </a:p>
          <a:p>
            <a:r>
              <a:rPr lang="ru-RU" sz="2600" dirty="0" smtClean="0"/>
              <a:t>умение выслушивать и принимать во внимание разные точки зрения и мнения других людей, </a:t>
            </a:r>
          </a:p>
          <a:p>
            <a:r>
              <a:rPr lang="ru-RU" sz="2600" dirty="0" smtClean="0"/>
              <a:t>лидерские </a:t>
            </a:r>
            <a:r>
              <a:rPr lang="ru-RU" sz="2600" dirty="0"/>
              <a:t>умения и качества</a:t>
            </a:r>
            <a:r>
              <a:rPr lang="ru-RU" sz="2600" dirty="0" smtClean="0"/>
              <a:t>,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умение работать в команде и др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5357826"/>
            <a:ext cx="278608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успех в профессиональной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5357826"/>
            <a:ext cx="26432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успех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в общественной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5357826"/>
            <a:ext cx="278608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армония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в личной 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135729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643042" y="5072074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572000" y="5072074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429520" y="5072074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476672"/>
            <a:ext cx="82153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14810" y="1928802"/>
            <a:ext cx="4714908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Низкая учебная мотивация</a:t>
            </a:r>
          </a:p>
          <a:p>
            <a:pPr algn="ctr"/>
            <a:r>
              <a:rPr lang="ru-RU" sz="2000" dirty="0" smtClean="0"/>
              <a:t>Нежелание учиться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Проблема многих современных студентов ВУЗа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4857760"/>
            <a:ext cx="3786214" cy="1343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Низкое качество обучения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500826" y="4143380"/>
            <a:ext cx="331471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C:\Documents and Settings\Администратор\Рабочий стол\b554104ec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714776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МАО дают возможность студенту получить: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 одной стороны - глубокие специализированные знания;</a:t>
            </a:r>
          </a:p>
          <a:p>
            <a:r>
              <a:rPr lang="ru-RU" dirty="0" smtClean="0"/>
              <a:t>С другой стороны – инновационные широкие знания и коммуникационные навыки.</a:t>
            </a:r>
          </a:p>
          <a:p>
            <a:pPr algn="ctr">
              <a:buNone/>
            </a:pPr>
            <a:r>
              <a:rPr lang="ru-RU" sz="9600" dirty="0" smtClean="0"/>
              <a:t>Т </a:t>
            </a:r>
            <a:endParaRPr lang="ru-RU" sz="9600" dirty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000100" y="357166"/>
            <a:ext cx="75724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2964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Изменение роли студента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48064" y="3068960"/>
            <a:ext cx="3286148" cy="2928958"/>
          </a:xfrm>
          <a:prstGeom prst="ellips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Студент – </a:t>
            </a:r>
            <a:r>
              <a:rPr lang="ru-RU" sz="2000" dirty="0"/>
              <a:t> </a:t>
            </a:r>
            <a:r>
              <a:rPr lang="ru-RU" sz="2000" dirty="0" smtClean="0"/>
              <a:t>активный участник образовательного процесса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683568" y="3068960"/>
            <a:ext cx="3286148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000" dirty="0" smtClean="0"/>
              <a:t>Студент – послушный исполнитель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2060848"/>
            <a:ext cx="447893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МАО (методы активного обучения)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901302" y="3211266"/>
            <a:ext cx="2643206" cy="221457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295921" y="3104679"/>
            <a:ext cx="2428892" cy="235745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4139952" y="4581128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478634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МАО?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Методы активного обучения </a:t>
            </a:r>
            <a:r>
              <a:rPr lang="ru-RU" sz="3600" dirty="0" smtClean="0">
                <a:solidFill>
                  <a:srgbClr val="FF0000"/>
                </a:solidFill>
              </a:rPr>
              <a:t>– это система методов, обеспечивающих активность и разнообразие мыслительной и практической деятельности студентов и преподавателей в процессе освоения учебного материала. </a:t>
            </a:r>
          </a:p>
          <a:p>
            <a:pPr algn="ctr">
              <a:buNone/>
            </a:pPr>
            <a:r>
              <a:rPr lang="ru-RU" sz="4400" b="1" dirty="0" smtClean="0"/>
              <a:t>МАО строятся на: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использовании знаний и опыта обучающихся,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вовлечении в процесс всех органов чувств,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групповой форме организации их работы, </a:t>
            </a:r>
          </a:p>
          <a:p>
            <a:pPr algn="ctr"/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деятельностном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подходе к обучению,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разнообразных коммуникациях,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творческом характере обучения,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практической направленности,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диалоге и </a:t>
            </a:r>
            <a:r>
              <a:rPr lang="ru-RU" sz="3600" b="1" dirty="0" err="1" smtClean="0">
                <a:solidFill>
                  <a:srgbClr val="0070C0"/>
                </a:solidFill>
              </a:rPr>
              <a:t>полилоге</a:t>
            </a:r>
            <a:r>
              <a:rPr lang="ru-RU" sz="3600" b="1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интерактивности,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игровом действе,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ефлексии,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движении.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142984"/>
            <a:ext cx="8715436" cy="5286412"/>
          </a:xfrm>
          <a:prstGeom prst="roundRect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Documents and Settings\Администратор\Рабочий стол\programmapit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786190"/>
            <a:ext cx="1714071" cy="2521852"/>
          </a:xfrm>
          <a:prstGeom prst="rect">
            <a:avLst/>
          </a:prstGeom>
          <a:noFill/>
        </p:spPr>
      </p:pic>
      <p:pic>
        <p:nvPicPr>
          <p:cNvPr id="8" name="Picture 4" descr="E:\презентации РР шаблоны\картинки для презентаций\5223-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72008"/>
            <a:ext cx="2074583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Эффекты </a:t>
            </a:r>
            <a:r>
              <a:rPr lang="ru-RU" sz="4000" dirty="0" smtClean="0"/>
              <a:t>МАО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Человек запоминает:</a:t>
            </a:r>
          </a:p>
          <a:p>
            <a:r>
              <a:rPr lang="ru-RU" dirty="0" smtClean="0"/>
              <a:t> </a:t>
            </a:r>
            <a:r>
              <a:rPr lang="ru-RU" dirty="0"/>
              <a:t>только </a:t>
            </a:r>
            <a:r>
              <a:rPr lang="ru-RU" dirty="0" smtClean="0"/>
              <a:t>10% того</a:t>
            </a:r>
            <a:r>
              <a:rPr lang="ru-RU" dirty="0"/>
              <a:t>, что он читает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20% того, что слышит, </a:t>
            </a:r>
            <a:endParaRPr lang="ru-RU" dirty="0" smtClean="0"/>
          </a:p>
          <a:p>
            <a:r>
              <a:rPr lang="ru-RU" dirty="0" smtClean="0"/>
              <a:t>30</a:t>
            </a:r>
            <a:r>
              <a:rPr lang="ru-RU" dirty="0"/>
              <a:t>% того, что видит; </a:t>
            </a:r>
            <a:endParaRPr lang="ru-RU" dirty="0" smtClean="0"/>
          </a:p>
          <a:p>
            <a:r>
              <a:rPr lang="ru-RU" dirty="0" smtClean="0"/>
              <a:t>50-70</a:t>
            </a:r>
            <a:r>
              <a:rPr lang="ru-RU" dirty="0"/>
              <a:t>% запоминается при участии в групповых дискуссиях, </a:t>
            </a:r>
            <a:endParaRPr lang="ru-RU" dirty="0" smtClean="0"/>
          </a:p>
          <a:p>
            <a:r>
              <a:rPr lang="ru-RU" dirty="0" smtClean="0"/>
              <a:t>80</a:t>
            </a:r>
            <a:r>
              <a:rPr lang="ru-RU" dirty="0"/>
              <a:t>% - при самостоятельном обнаружении и формулировании </a:t>
            </a:r>
            <a:r>
              <a:rPr lang="ru-RU" dirty="0" smtClean="0"/>
              <a:t>проблем.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лишь </a:t>
            </a:r>
            <a:r>
              <a:rPr lang="ru-RU" b="1" dirty="0">
                <a:solidFill>
                  <a:srgbClr val="FF0000"/>
                </a:solidFill>
              </a:rPr>
              <a:t>когда обучающийся непосредственно участвует в реальной деятельности, в самостоятельной постановке проблем, выработке и принятии решения, формулировке выводов и прогнозов, он запоминает и усваивает материал </a:t>
            </a:r>
            <a:r>
              <a:rPr lang="ru-RU" b="1" dirty="0" smtClean="0">
                <a:solidFill>
                  <a:srgbClr val="FF0000"/>
                </a:solidFill>
              </a:rPr>
              <a:t>      на 90%.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 descr="E:\презентации РР шаблоны\картинки для презентаций\5220-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329454" cy="247649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noFill/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3108" y="142852"/>
            <a:ext cx="485778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285860"/>
            <a:ext cx="7858180" cy="3643338"/>
          </a:xfrm>
          <a:prstGeom prst="roundRect">
            <a:avLst/>
          </a:prstGeom>
          <a:solidFill>
            <a:srgbClr val="CFED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5429264"/>
            <a:ext cx="6357982" cy="1128714"/>
          </a:xfrm>
          <a:prstGeom prst="roundRect">
            <a:avLst/>
          </a:prstGeom>
          <a:solidFill>
            <a:srgbClr val="C2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Развитие высокой </a:t>
            </a:r>
            <a:r>
              <a:rPr lang="ru-RU" sz="2400" b="1" dirty="0" err="1" smtClean="0">
                <a:solidFill>
                  <a:srgbClr val="FF0000"/>
                </a:solidFill>
              </a:rPr>
              <a:t>мотивированности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интерес и желание заниматься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МАО для студента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</a:t>
            </a:r>
            <a:r>
              <a:rPr lang="ru-RU" dirty="0" smtClean="0"/>
              <a:t>гровая </a:t>
            </a:r>
            <a:r>
              <a:rPr lang="ru-RU" dirty="0"/>
              <a:t>форма </a:t>
            </a:r>
            <a:r>
              <a:rPr lang="ru-RU" dirty="0" smtClean="0"/>
              <a:t>разбора и </a:t>
            </a:r>
            <a:r>
              <a:rPr lang="ru-RU" dirty="0"/>
              <a:t>презентации материала, </a:t>
            </a:r>
            <a:endParaRPr lang="ru-RU" dirty="0" smtClean="0"/>
          </a:p>
          <a:p>
            <a:r>
              <a:rPr lang="ru-RU" dirty="0" smtClean="0"/>
              <a:t>возможность </a:t>
            </a:r>
            <a:r>
              <a:rPr lang="ru-RU" dirty="0"/>
              <a:t>двигаться и разговаривать в процессе обсуждения заданий, </a:t>
            </a:r>
            <a:endParaRPr lang="ru-RU" dirty="0" smtClean="0"/>
          </a:p>
          <a:p>
            <a:r>
              <a:rPr lang="ru-RU" dirty="0" smtClean="0"/>
              <a:t>подключение </a:t>
            </a:r>
            <a:r>
              <a:rPr lang="ru-RU" dirty="0"/>
              <a:t>творчества при подготовке презентации, </a:t>
            </a:r>
            <a:endParaRPr lang="ru-RU" dirty="0" smtClean="0"/>
          </a:p>
          <a:p>
            <a:r>
              <a:rPr lang="ru-RU" dirty="0" smtClean="0"/>
              <a:t>соревнование </a:t>
            </a:r>
            <a:r>
              <a:rPr lang="ru-RU" dirty="0"/>
              <a:t>команд, </a:t>
            </a:r>
            <a:endParaRPr lang="ru-RU" dirty="0" smtClean="0"/>
          </a:p>
          <a:p>
            <a:r>
              <a:rPr lang="ru-RU" dirty="0" smtClean="0"/>
              <a:t>азарт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значительная </a:t>
            </a:r>
            <a:r>
              <a:rPr lang="ru-RU" dirty="0"/>
              <a:t>доля самостоятельности на </a:t>
            </a:r>
            <a:r>
              <a:rPr lang="ru-RU" dirty="0" smtClean="0"/>
              <a:t>занятии, </a:t>
            </a:r>
          </a:p>
          <a:p>
            <a:r>
              <a:rPr lang="ru-RU" dirty="0" smtClean="0"/>
              <a:t>ответственность </a:t>
            </a:r>
            <a:r>
              <a:rPr lang="ru-RU" dirty="0"/>
              <a:t>за правильность представления материала и усвоения его другими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4929198"/>
            <a:ext cx="260033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1201</Words>
  <Application>Microsoft Office PowerPoint</Application>
  <PresentationFormat>Экран (4:3)</PresentationFormat>
  <Paragraphs>144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Документ Microsoft Office Word</vt:lpstr>
      <vt:lpstr>АКТУАЛЬНОСТЬ ИСПОЛЬЗОВАНИЯ МАО в развитии современного вуза -</vt:lpstr>
      <vt:lpstr>Слайд 2</vt:lpstr>
      <vt:lpstr>Универсальные  навыки –  требования, предъявляемые жизнью</vt:lpstr>
      <vt:lpstr>Проблема многих современных студентов ВУЗа</vt:lpstr>
      <vt:lpstr>МАО дают возможность студенту получить:</vt:lpstr>
      <vt:lpstr>Изменение роли студента</vt:lpstr>
      <vt:lpstr>Что такое МАО?</vt:lpstr>
      <vt:lpstr>Эффекты МАО </vt:lpstr>
      <vt:lpstr>МАО для студента</vt:lpstr>
      <vt:lpstr>Изменение роли преподавателя</vt:lpstr>
      <vt:lpstr>Технология модерации</vt:lpstr>
      <vt:lpstr>Что даёт технология модерации?</vt:lpstr>
      <vt:lpstr>Каждому этапу занятия – свои МАО</vt:lpstr>
      <vt:lpstr>МАО начала занятия «Групповое гудение»*</vt:lpstr>
      <vt:lpstr>МАО «Кластер»*</vt:lpstr>
      <vt:lpstr>МАО «Мозговой штурм»</vt:lpstr>
      <vt:lpstr>Реши задачу!</vt:lpstr>
      <vt:lpstr>Реши задачу!</vt:lpstr>
      <vt:lpstr>МАО рефлексии “Мозаика из слов”</vt:lpstr>
      <vt:lpstr>МАО рефлексии «Мишень»  Цель: создать условия для рефлексивно-оценочных действий учащихся. Организация: Преподаватель предлагает заполнить лист самооценки работы на занятии - «выстрелить» в мишень (поставить точку на мишени).  Оценить по 5-бальной шкале собственную учебную деятельность на учебном занятии, своё эмоциональное самочувствие.  </vt:lpstr>
      <vt:lpstr>Подводя итоги…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232</cp:revision>
  <dcterms:created xsi:type="dcterms:W3CDTF">2011-03-23T10:03:54Z</dcterms:created>
  <dcterms:modified xsi:type="dcterms:W3CDTF">2014-11-11T01:43:02Z</dcterms:modified>
</cp:coreProperties>
</file>