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61" r:id="rId2"/>
    <p:sldId id="272" r:id="rId3"/>
    <p:sldId id="277" r:id="rId4"/>
    <p:sldId id="276" r:id="rId5"/>
    <p:sldId id="257" r:id="rId6"/>
    <p:sldId id="264" r:id="rId7"/>
    <p:sldId id="265" r:id="rId8"/>
    <p:sldId id="266" r:id="rId9"/>
    <p:sldId id="256" r:id="rId10"/>
    <p:sldId id="285" r:id="rId11"/>
    <p:sldId id="283" r:id="rId12"/>
    <p:sldId id="267" r:id="rId13"/>
    <p:sldId id="268" r:id="rId14"/>
    <p:sldId id="269" r:id="rId15"/>
    <p:sldId id="270" r:id="rId16"/>
    <p:sldId id="271" r:id="rId17"/>
    <p:sldId id="284" r:id="rId18"/>
    <p:sldId id="275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5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4000E-F805-426D-9544-EF76E1F711C9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D2592-862A-4D9D-B674-1608CD994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328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06AC-367C-4954-8D09-54F8C078F8D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52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60648"/>
            <a:ext cx="7371132" cy="1811030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sz="3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Консультация для родителей</a:t>
            </a:r>
            <a: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sz="3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endParaRPr lang="ru-RU" sz="31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57364"/>
            <a:ext cx="7772400" cy="2143141"/>
          </a:xfrm>
        </p:spPr>
        <p:txBody>
          <a:bodyPr>
            <a:normAutofit/>
          </a:bodyPr>
          <a:lstStyle/>
          <a:p>
            <a:endParaRPr lang="ru-RU" sz="2400" dirty="0">
              <a:latin typeface="Gabriola" pitchFamily="82" charset="0"/>
            </a:endParaRPr>
          </a:p>
        </p:txBody>
      </p:sp>
      <p:pic>
        <p:nvPicPr>
          <p:cNvPr id="5" name="Содержимое 5" descr="f_47b00edfd70a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916832"/>
            <a:ext cx="8001056" cy="4655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5554" y="2636912"/>
            <a:ext cx="85331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Mongolian Baiti" pitchFamily="66" charset="0"/>
              </a:rPr>
              <a:t>«Как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Mongolian Baiti" pitchFamily="66" charset="0"/>
              </a:rPr>
              <a:t>правильно 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Mongolian Baiti" pitchFamily="66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Mongolian Baiti" pitchFamily="66" charset="0"/>
              </a:rPr>
              <a:t>подготовить 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Mongolian Baiti" pitchFamily="66" charset="0"/>
              </a:rPr>
              <a:t>руку ребёнка 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Mongolian Baiti" pitchFamily="66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Mongolian Baiti" pitchFamily="66" charset="0"/>
              </a:rPr>
              <a:t>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Mongolian Baiti" pitchFamily="66" charset="0"/>
              </a:rPr>
              <a:t>к школе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Mongolian Baiti" pitchFamily="66" charset="0"/>
              </a:rPr>
              <a:t>?»</a:t>
            </a:r>
            <a:r>
              <a:rPr lang="ru-RU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Mongolian Baiti" pitchFamily="66" charset="0"/>
              </a:rPr>
              <a:t/>
            </a:r>
            <a:br>
              <a:rPr lang="ru-RU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Mongolian Baiti" pitchFamily="66" charset="0"/>
              </a:rPr>
            </a:br>
            <a:endParaRPr lang="ru-RU" sz="3600" dirty="0">
              <a:solidFill>
                <a:srgbClr val="FF0000"/>
              </a:solidFill>
              <a:latin typeface="Arial Black" pitchFamily="34" charset="0"/>
              <a:cs typeface="Mongolian Baiti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4945236"/>
            <a:ext cx="6221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Подготовила: заместитель директора по УВР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Колебер Галина Федоровна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1" y="76470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МБОУ «Средняя общеобразовательная школа № 1 города Анадыря»</a:t>
            </a:r>
            <a:br>
              <a:rPr lang="ru-RU" sz="1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endParaRPr lang="ru-RU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5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/>
              <a:t>Как правильно держать ручку?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2276872"/>
            <a:ext cx="8568951" cy="396044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>
                <a:latin typeface="+mj-lt"/>
              </a:rPr>
              <a:t>Ручка должна лежать на левой стороне среднего пальца. Указательный палец сверху придерживает ручку, большой палец поддерживает ручку с левой стороны. Все три пальца слегка закруглены и не сжимают ручку сильно. Указательный палец может легко подниматься, и при этом ручка не должна падать. Безымянный и мизинец могут находиться внутри ладони или свободно лежать у основания большого пальца. Во время письма рука опирается на верхний сустав загнутого внутрь мизинца.</a:t>
            </a:r>
          </a:p>
          <a:p>
            <a:pPr algn="just"/>
            <a:r>
              <a:rPr lang="ru-RU" b="1" dirty="0">
                <a:latin typeface="+mj-lt"/>
              </a:rPr>
              <a:t>Итак, ручку надо держать свободно, не зажимая ее слишком крепко и не прогибая указательный палец. </a:t>
            </a:r>
            <a:r>
              <a:rPr lang="ru-RU" b="1" dirty="0" err="1">
                <a:latin typeface="+mj-lt"/>
              </a:rPr>
              <a:t>Прогибание</a:t>
            </a:r>
            <a:r>
              <a:rPr lang="ru-RU" b="1" dirty="0">
                <a:latin typeface="+mj-lt"/>
              </a:rPr>
              <a:t> первого сустава указательного пальца увеличивает мышечное напряжение, ребенок быстро устает, а темп письма снижается.</a:t>
            </a:r>
          </a:p>
        </p:txBody>
      </p:sp>
      <p:pic>
        <p:nvPicPr>
          <p:cNvPr id="4" name="Picture 4" descr="C:\Users\Vito\Desktop\эмблемы\Рисуем страхи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908720"/>
            <a:ext cx="2526913" cy="1345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8845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928685" y="1094547"/>
            <a:ext cx="7572375" cy="35394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редлагаем </a:t>
            </a:r>
            <a:r>
              <a:rPr lang="ru-RU" sz="24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графические упражнения. Они помогут подготовить руку ребенка к письму, заложат основу для формирования каллиграфически правильного письма. Графические упражнения способствуют развитию пространственных представлений, ориентации на листе бумаги, зрительного восприятия и внимания. </a:t>
            </a:r>
          </a:p>
          <a:p>
            <a:pPr algn="just"/>
            <a:endParaRPr lang="ru-RU" sz="2400" dirty="0">
              <a:latin typeface="Calibri" pitchFamily="34" charset="0"/>
            </a:endParaRPr>
          </a:p>
          <a:p>
            <a:pPr algn="ctr" eaLnBrk="0" hangingPunct="0"/>
            <a:r>
              <a:rPr lang="ru-RU" sz="2400" dirty="0">
                <a:latin typeface="Calibri" pitchFamily="34" charset="0"/>
                <a:cs typeface="Times New Roman" pitchFamily="18" charset="0"/>
              </a:rPr>
              <a:t>        </a:t>
            </a:r>
            <a:r>
              <a:rPr lang="ru-RU" sz="32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Ребенку предлагаем:</a:t>
            </a:r>
            <a:endParaRPr lang="ru-RU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" name="Рисунок 2" descr="schoo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77072"/>
            <a:ext cx="2143140" cy="1857388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36761" y="404663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Графические упражнения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7254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Графические диктанты</a:t>
            </a:r>
          </a:p>
        </p:txBody>
      </p:sp>
      <p:pic>
        <p:nvPicPr>
          <p:cNvPr id="97284" name="Picture 4" descr="ГД СМ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25563"/>
            <a:ext cx="59055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5" descr="Графический диктант зрительны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000125"/>
            <a:ext cx="5905500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571750"/>
            <a:ext cx="18573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7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4"/>
          <p:cNvSpPr>
            <a:spLocks noChangeArrowheads="1" noChangeShapeType="1" noTextEdit="1"/>
          </p:cNvSpPr>
          <p:nvPr/>
        </p:nvSpPr>
        <p:spPr bwMode="auto">
          <a:xfrm>
            <a:off x="2000250" y="285750"/>
            <a:ext cx="5214938" cy="928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64"/>
              </a:avLst>
            </a:prstTxWarp>
          </a:bodyPr>
          <a:lstStyle/>
          <a:p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itchFamily="34" charset="0"/>
                <a:cs typeface="Arial"/>
              </a:rPr>
              <a:t>"Посчитай и раскрась"</a:t>
            </a:r>
          </a:p>
        </p:txBody>
      </p:sp>
      <p:pic>
        <p:nvPicPr>
          <p:cNvPr id="107525" name="Picture 5" descr="Цифры бук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12875"/>
            <a:ext cx="381635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8" descr="цифры корабли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268413"/>
            <a:ext cx="4433888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1" name="Picture 11" descr="цифры ваза с цветам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268413"/>
            <a:ext cx="4589462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5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1119188" y="188913"/>
            <a:ext cx="690562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itchFamily="34" charset="0"/>
                <a:cs typeface="Arial"/>
              </a:rPr>
              <a:t>Прописи со сказочным сюжетом</a:t>
            </a:r>
          </a:p>
        </p:txBody>
      </p:sp>
      <p:pic>
        <p:nvPicPr>
          <p:cNvPr id="124933" name="Picture 5" descr="КАЛИНИНА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828040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4345" y="6143625"/>
            <a:ext cx="7345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Пишем элементы букв, а не сами буквы!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4"/>
          <p:cNvSpPr>
            <a:spLocks noChangeArrowheads="1" noChangeShapeType="1" noTextEdit="1"/>
          </p:cNvSpPr>
          <p:nvPr/>
        </p:nvSpPr>
        <p:spPr bwMode="auto">
          <a:xfrm>
            <a:off x="1547813" y="260350"/>
            <a:ext cx="5832475" cy="1152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endParaRPr lang="ru-RU" sz="3600" kern="10">
              <a:solidFill>
                <a:srgbClr val="F2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6501" name="Picture 5" descr="ПРЯТКИ БАРА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700213"/>
            <a:ext cx="7669212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6" descr="прятки дедуш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44675"/>
            <a:ext cx="77041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7" descr="ПРЯТКИ СНЕЖ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768667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Picture 8" descr="ПРЯТ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775335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00100" y="428604"/>
            <a:ext cx="7429551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Прописи-прятки</a:t>
            </a:r>
          </a:p>
        </p:txBody>
      </p:sp>
    </p:spTree>
    <p:extLst>
      <p:ext uri="{BB962C8B-B14F-4D97-AF65-F5344CB8AC3E}">
        <p14:creationId xmlns:p14="http://schemas.microsoft.com/office/powerpoint/2010/main" val="11667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21578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0100" y="357167"/>
            <a:ext cx="7500990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/>
                <a:solidFill>
                  <a:srgbClr val="FF0000"/>
                </a:solidFill>
                <a:latin typeface="Arial Black" pitchFamily="34" charset="0"/>
              </a:rPr>
              <a:t>Штриховка в заданном направлении</a:t>
            </a:r>
          </a:p>
        </p:txBody>
      </p:sp>
      <p:pic>
        <p:nvPicPr>
          <p:cNvPr id="4" name="Picture 4" descr="C:\Users\Vito\Desktop\эмблемы\Рисуем страхи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7830" y="3140968"/>
            <a:ext cx="3679041" cy="2296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27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Упражнения для развитие точности движений руки при письме:</a:t>
            </a: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</a:br>
            <a:endParaRPr lang="ru-RU" sz="28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556792"/>
            <a:ext cx="7408333" cy="4569371"/>
          </a:xfrm>
        </p:spPr>
        <p:txBody>
          <a:bodyPr>
            <a:norm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обведение трафаретов и шаблонов;</a:t>
            </a:r>
            <a:endParaRPr lang="ru-RU" sz="28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  черчение линий и фигур по линейке;</a:t>
            </a:r>
            <a:endParaRPr lang="ru-RU" sz="28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  раскрашивание, штрихование, обведение 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b="1" dirty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  рисунков </a:t>
            </a:r>
            <a:r>
              <a:rPr lang="ru-RU" sz="28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по контуру;</a:t>
            </a:r>
            <a:endParaRPr lang="ru-RU" sz="28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  соединение точек, пронумерованных по 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 порядку;</a:t>
            </a:r>
            <a:endParaRPr lang="ru-RU" sz="28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  проведение ровных линий через весь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b="1" dirty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  лист.</a:t>
            </a:r>
            <a:endParaRPr lang="ru-RU" sz="28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13" descr="E:\Documents and Settings\Admin\Мои документы\Мои рисунки\Изображение\00a613512fa5tи.jpg"/>
          <p:cNvPicPr>
            <a:picLocks noChangeAspect="1" noChangeArrowheads="1"/>
          </p:cNvPicPr>
          <p:nvPr/>
        </p:nvPicPr>
        <p:blipFill>
          <a:blip r:embed="rId2"/>
          <a:srcRect b="11470"/>
          <a:stretch>
            <a:fillRect/>
          </a:stretch>
        </p:blipFill>
        <p:spPr bwMode="auto">
          <a:xfrm>
            <a:off x="3458102" y="4559384"/>
            <a:ext cx="1928826" cy="200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389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Дорогие родители!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Старайтесь делать игру – занятием, а любое занятие превращать в увлекательную игру. Хвалите ребенка за любое достижение. Терпения и успехов вам и вашему малышу в трудном деле подготовки к обучению письму!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Заключение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1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72067" y="2523379"/>
            <a:ext cx="7408333" cy="375487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Белая </a:t>
            </a: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А.Е., </a:t>
            </a:r>
            <a:r>
              <a:rPr lang="ru-RU" sz="1400" b="1" dirty="0" err="1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Мирясова</a:t>
            </a: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В.И. Пальчиковые игры. М., 1999г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Глушкова Г. Новые санитарно-эпидемиологические правила и нормативы для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0" hangingPunct="0"/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         ДОУ. //Ребенок в детском саду. 2004. №5 С. 44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Галянт</a:t>
            </a: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И. Пальчиковые игры. //Дошкольное воспитание. 2003. №1 С. 50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Любина Г. Рука развивает мозг. //Ребенок в детском саду. 2004. №1 С. 30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Плутаева</a:t>
            </a: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Е. Развитие мелкой моторики у детей 5-7 лет.//Дошкольное 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0" hangingPunct="0"/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          воспитание. 2005. №3 С.28, №5 С. 43, №6 С. 36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Чудакова</a:t>
            </a: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А. О подготовке руки к письму.//Дошкольное воспитание. 2005. №9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0" hangingPunct="0"/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          С.29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Александрова Т.В. Сказки на кончиках пальцев. Пальчиковые игры по мотивам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0" hangingPunct="0"/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         народных и авторских сказок. //Дошкольная педагогика. 2008. № 7 С.ЗЗ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И.Е. Аверина, Физкультурные минутки и динамические паузы в ДОУ   Практическое пособие, Москва 2005г.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А.В. Никитина, 29 лексических тем: пальчиковые игры, упражнения на координацию, слова с движением, загадки для детей 4- 5 лет. Санкт – Петербург, 2008г.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Журнал «</a:t>
            </a:r>
            <a:r>
              <a:rPr lang="ru-RU" sz="1400" b="1" dirty="0" err="1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Смекалочка</a:t>
            </a: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», 2013г., №№ 3,7, 22,24 – издательство «Доброе слово».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Журнал « Мамино солнышко», 2013г., №№ 8,9,10 – издательство ООО «</a:t>
            </a:r>
            <a:r>
              <a:rPr lang="ru-RU" sz="1400" b="1" dirty="0" err="1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Реалтек</a:t>
            </a:r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».</a:t>
            </a:r>
            <a:endParaRPr lang="ru-RU" sz="1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7859216" cy="642400"/>
          </a:xfrm>
        </p:spPr>
        <p:txBody>
          <a:bodyPr>
            <a:noAutofit/>
          </a:bodyPr>
          <a:lstStyle/>
          <a:p>
            <a:r>
              <a:rPr lang="ru-RU" sz="2800" b="1" i="1" u="sng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Список литературы:</a:t>
            </a:r>
            <a:r>
              <a:rPr lang="ru-RU" sz="2800" dirty="0">
                <a:latin typeface="Calibri" pitchFamily="34" charset="0"/>
              </a:rPr>
              <a:t/>
            </a:r>
            <a:br>
              <a:rPr lang="ru-RU" sz="2800" dirty="0">
                <a:latin typeface="Calibri" pitchFamily="34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9958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5976665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Многие родители согласятся с тем, что «первоклашке» труднее всего приходится на уроках русского языка. Причины здесь кроются в том, что слабые мышцы пальцев и кистей рук малыша быстро устают. Утомляет также и однообразная работа: палочка, крючок, верхнее соединение, нижнее соединение.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Ребенку нужно быть очень внимательным, сосредоточенным и аккуратным, чтобы в тетрадке появилась «пятерка». Задача пап и мам – помочь ему в этом. Для этого надо начать заниматься с ребенком еще до школы.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Зачем нужно готовить руку</a:t>
            </a:r>
            <a:b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ребенка к письму?</a:t>
            </a:r>
            <a:endParaRPr lang="ru-RU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1236932161_3cec4e86f1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462" y="3501008"/>
            <a:ext cx="252028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7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одзаголовок 2"/>
          <p:cNvSpPr>
            <a:spLocks noGrp="1"/>
          </p:cNvSpPr>
          <p:nvPr>
            <p:ph type="ctrTitle"/>
          </p:nvPr>
        </p:nvSpPr>
        <p:spPr>
          <a:xfrm>
            <a:off x="785813" y="980729"/>
            <a:ext cx="7672387" cy="547260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</a:t>
            </a:r>
            <a:r>
              <a:rPr lang="ru-RU" sz="2400" b="1" dirty="0" smtClean="0">
                <a:solidFill>
                  <a:schemeClr val="bg1"/>
                </a:solidFill>
                <a:latin typeface="Arial Black" pitchFamily="34" charset="0"/>
              </a:rPr>
              <a:t>Итак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, </a:t>
            </a:r>
            <a:r>
              <a:rPr lang="ru-RU" sz="2400" dirty="0" smtClean="0">
                <a:latin typeface="Arial Black" pitchFamily="34" charset="0"/>
              </a:rPr>
              <a:t>основным направлением в работе по подготовке руки к письму можно выделить: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- развитие </a:t>
            </a:r>
            <a:r>
              <a:rPr lang="ru-RU" sz="2400" dirty="0" err="1" smtClean="0">
                <a:solidFill>
                  <a:srgbClr val="C00000"/>
                </a:solidFill>
                <a:latin typeface="Arial Black" pitchFamily="34" charset="0"/>
              </a:rPr>
              <a:t>щепоточного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захвата, </a:t>
            </a:r>
            <a:b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тренировка мышечной нагрузки рабочей руки;</a:t>
            </a:r>
            <a:b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- подготовка к технике письма;</a:t>
            </a:r>
            <a:b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- развитие гладкой мускулатуры кисти руки ребенка;</a:t>
            </a:r>
            <a:b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-  развитие ориентировки.</a:t>
            </a:r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>      Для развития </a:t>
            </a:r>
            <a:r>
              <a:rPr lang="ru-RU" sz="2400" dirty="0" err="1" smtClean="0">
                <a:latin typeface="Arial Black" pitchFamily="34" charset="0"/>
              </a:rPr>
              <a:t>щепоточного</a:t>
            </a:r>
            <a:r>
              <a:rPr lang="ru-RU" sz="2400" dirty="0" smtClean="0">
                <a:latin typeface="Arial Black" pitchFamily="34" charset="0"/>
              </a:rPr>
              <a:t> захвата используются игры, тренирующие «большой» и «указательный» пальцы.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-  «Угадай, что в мешочке»</a:t>
            </a:r>
            <a:b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-  «Покрути карандаш (желательно с ребристой поверхностью) тремя пальцами, а затем двумя пальцами»;</a:t>
            </a:r>
            <a:b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-  «Посолим суп»;</a:t>
            </a:r>
            <a:b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-  «Катаем шарик». </a:t>
            </a:r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endParaRPr lang="ru-RU" sz="2400" dirty="0" smtClean="0">
              <a:latin typeface="Arial Black" pitchFamily="34" charset="0"/>
            </a:endParaRPr>
          </a:p>
        </p:txBody>
      </p:sp>
      <p:pic>
        <p:nvPicPr>
          <p:cNvPr id="8" name="Рисунок 7" descr="1281929116_scho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5157192"/>
            <a:ext cx="1500198" cy="150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1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RIGINA.SCHOOL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4744"/>
            <a:ext cx="903649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0207" y="386417"/>
            <a:ext cx="8416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Способы подготовки руки к письму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20840"/>
            <a:ext cx="8064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Самый простой и эффективный способ – это лепка из разных материалов: пластилин и паста для лепки, глина, тесто. Лепка развивает у ребенка моторику рук, цветовое восприятие, воображение, фантазию, творческие способности. Существуют безопасные виды пластилина и пасты для лепки. Они сделаны на растительной основе, без вредных добавок. Они очень мягкие, пластичные, не пачкают руки. Лепите простые фигурки. В этом вам помогут книги по лепке.</a:t>
            </a:r>
          </a:p>
        </p:txBody>
      </p:sp>
    </p:spTree>
    <p:extLst>
      <p:ext uri="{BB962C8B-B14F-4D97-AF65-F5344CB8AC3E}">
        <p14:creationId xmlns:p14="http://schemas.microsoft.com/office/powerpoint/2010/main" val="20725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RIGINA.SCHOOL\Picture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" y="213254"/>
            <a:ext cx="885698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329268"/>
            <a:ext cx="4754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«Пальчиковые» театры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117977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</a:rPr>
              <a:t>Для развития </a:t>
            </a:r>
            <a:r>
              <a:rPr lang="ru-RU" sz="2800" b="1" dirty="0" err="1">
                <a:solidFill>
                  <a:schemeClr val="bg1"/>
                </a:solidFill>
              </a:rPr>
              <a:t>сенсомоторики</a:t>
            </a:r>
            <a:r>
              <a:rPr lang="ru-RU" sz="2800" b="1" dirty="0">
                <a:solidFill>
                  <a:schemeClr val="bg1"/>
                </a:solidFill>
              </a:rPr>
              <a:t> используйте «пальчиковые» театры. Подобные домашние представления способствуют развитию речи детей, внимательности, а также уверенности в себе.</a:t>
            </a:r>
          </a:p>
        </p:txBody>
      </p:sp>
    </p:spTree>
    <p:extLst>
      <p:ext uri="{BB962C8B-B14F-4D97-AF65-F5344CB8AC3E}">
        <p14:creationId xmlns:p14="http://schemas.microsoft.com/office/powerpoint/2010/main" val="17888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4"/>
          <p:cNvSpPr>
            <a:spLocks noChangeArrowheads="1" noChangeShapeType="1" noTextEdit="1"/>
          </p:cNvSpPr>
          <p:nvPr/>
        </p:nvSpPr>
        <p:spPr bwMode="auto">
          <a:xfrm>
            <a:off x="323850" y="333375"/>
            <a:ext cx="8569325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28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 pitchFamily="34" charset="0"/>
              <a:cs typeface="Times New Roman"/>
            </a:endParaRPr>
          </a:p>
        </p:txBody>
      </p:sp>
      <p:pic>
        <p:nvPicPr>
          <p:cNvPr id="7174" name="Picture 8" descr="Photo-0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797425"/>
            <a:ext cx="40322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Photo-00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39608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schoo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2420888"/>
            <a:ext cx="2143140" cy="1857388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12606" y="457855"/>
            <a:ext cx="873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Выкладывание узоров и фигур из спичек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2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Выкладывание фигур из деревянных палочек</a:t>
            </a:r>
          </a:p>
        </p:txBody>
      </p:sp>
      <p:pic>
        <p:nvPicPr>
          <p:cNvPr id="94213" name="Picture 5" descr="Photo-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00213"/>
            <a:ext cx="554513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36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8328"/>
            <a:ext cx="8229600" cy="80467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Шнуровки</a:t>
            </a:r>
          </a:p>
        </p:txBody>
      </p:sp>
      <p:pic>
        <p:nvPicPr>
          <p:cNvPr id="87045" name="Picture 5" descr="Photo-0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143000"/>
            <a:ext cx="3240087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6" descr="Photo-0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143000"/>
            <a:ext cx="32400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Photo-0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714750"/>
            <a:ext cx="3240087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8" descr="Photo-0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714750"/>
            <a:ext cx="3240087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1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тарый диск\сашки\все мамино\информация для родителей день воспитателя\фоны, рамки\bl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4" name="Picture 6" descr="G:\Картинки\s522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060848"/>
            <a:ext cx="2016224" cy="2016224"/>
          </a:xfrm>
          <a:prstGeom prst="rect">
            <a:avLst/>
          </a:prstGeom>
          <a:noFill/>
        </p:spPr>
      </p:pic>
      <p:pic>
        <p:nvPicPr>
          <p:cNvPr id="12296" name="Picture 8" descr="G:\Картинки\medium_a04bc279-8480-4865-9d7f-c45b68c85dc2-w500-h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16632"/>
            <a:ext cx="3779912" cy="2420888"/>
          </a:xfrm>
          <a:prstGeom prst="rect">
            <a:avLst/>
          </a:prstGeom>
          <a:noFill/>
        </p:spPr>
      </p:pic>
      <p:pic>
        <p:nvPicPr>
          <p:cNvPr id="12298" name="Picture 10" descr="G:\Картинки\1254386487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3888432" cy="2420888"/>
          </a:xfrm>
          <a:prstGeom prst="rect">
            <a:avLst/>
          </a:prstGeom>
          <a:noFill/>
        </p:spPr>
      </p:pic>
      <p:pic>
        <p:nvPicPr>
          <p:cNvPr id="14" name="Picture 2" descr="G:\Картинки\a61efe15a5e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983700"/>
            <a:ext cx="3888432" cy="2734847"/>
          </a:xfrm>
          <a:prstGeom prst="rect">
            <a:avLst/>
          </a:prstGeom>
          <a:noFill/>
        </p:spPr>
      </p:pic>
      <p:pic>
        <p:nvPicPr>
          <p:cNvPr id="15" name="Picture 4" descr="G:\Картинки\IMG_44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7544" y="3983700"/>
            <a:ext cx="3852440" cy="2729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093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96</TotalTime>
  <Words>764</Words>
  <Application>Microsoft Office PowerPoint</Application>
  <PresentationFormat>Экран (4:3)</PresentationFormat>
  <Paragraphs>60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                          Консультация для родителей </vt:lpstr>
      <vt:lpstr>Зачем нужно готовить руку ребенка к письму?</vt:lpstr>
      <vt:lpstr>          Итак, основным направлением в работе по подготовке руки к письму можно выделить:  - развитие щепоточного захвата,  тренировка мышечной нагрузки рабочей руки;  - подготовка к технике письма;  - развитие гладкой мускулатуры кисти руки ребенка; -  развитие ориентировки.       Для развития щепоточного захвата используются игры, тренирующие «большой» и «указательный» пальцы. -  «Угадай, что в мешочке» -  «Покрути карандаш (желательно с ребристой поверхностью) тремя пальцами, а затем двумя пальцами»; -  «Посолим суп»; -  «Катаем шарик».  </vt:lpstr>
      <vt:lpstr>Презентация PowerPoint</vt:lpstr>
      <vt:lpstr>Презентация PowerPoint</vt:lpstr>
      <vt:lpstr>Презентация PowerPoint</vt:lpstr>
      <vt:lpstr>Выкладывание фигур из деревянных палочек</vt:lpstr>
      <vt:lpstr> Шнуровки</vt:lpstr>
      <vt:lpstr>Презентация PowerPoint</vt:lpstr>
      <vt:lpstr>Как правильно держать ручку? </vt:lpstr>
      <vt:lpstr>Презентация PowerPoint</vt:lpstr>
      <vt:lpstr>Графические диктанты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 для развитие точности движений руки при письме: </vt:lpstr>
      <vt:lpstr>Заключение</vt:lpstr>
      <vt:lpstr>Список литературы: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Колебер Галина Федоровна</dc:creator>
  <cp:lastModifiedBy>Колебер Г.Ф.</cp:lastModifiedBy>
  <cp:revision>20</cp:revision>
  <dcterms:created xsi:type="dcterms:W3CDTF">2016-02-01T04:05:28Z</dcterms:created>
  <dcterms:modified xsi:type="dcterms:W3CDTF">2016-02-01T05:47:09Z</dcterms:modified>
</cp:coreProperties>
</file>