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3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FAF8"/>
    <a:srgbClr val="55F13B"/>
    <a:srgbClr val="ABE6F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BC3092-8DC9-4826-AF6E-F9BCC3F945B4}" type="doc">
      <dgm:prSet loTypeId="urn:microsoft.com/office/officeart/2005/8/layout/matrix1" loCatId="matrix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406296-4B4B-42B8-8F29-B9D9620E729D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Comic Sans MS" pitchFamily="66" charset="0"/>
            </a:rPr>
            <a:t>Направление работы с детьми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4DF2D456-7ACF-4985-BBEE-42E396E90378}" type="parTrans" cxnId="{B35D9186-41C8-4C74-A5B0-B97EDB89CC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FA72EE9-4D1B-49BB-94D0-02963A763937}" type="sibTrans" cxnId="{B35D9186-41C8-4C74-A5B0-B97EDB89CCD5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C91471A-ECDD-45C3-A64A-417331C6859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Формирование правильных положительных представлений о школе.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0ECCD0BF-DD1F-4F06-9489-0E688FEFAAA2}" type="parTrans" cxnId="{2CE7CB6B-3695-40C1-A6B7-9209C55C51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BC6A4D5-DD0B-43B3-A9F2-31F1706E4C90}" type="sibTrans" cxnId="{2CE7CB6B-3695-40C1-A6B7-9209C55C518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CFA0B86-9357-4B77-8AB9-634EEEC0EE7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Ориентация детей на школьную организацию деятельности и поведение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FD47BD9-111F-44BF-868F-7E44975D0EF8}" type="parTrans" cxnId="{B04A8EF9-3019-49E9-9596-939F910E70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1B0C71-FD76-44A5-8C12-AD02FF0C8FE1}" type="sibTrans" cxnId="{B04A8EF9-3019-49E9-9596-939F910E70C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4398BA5-AEDA-4B86-92DC-FC465187256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Признание роли и авторитета учителя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E38E36DF-B5D1-4BA6-9E47-5FFB9D3E9C27}" type="parTrans" cxnId="{924AD499-12AE-4190-803C-90B9853637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DF01A44-325A-41CB-A5B6-463D8FBE5E9C}" type="sibTrans" cxnId="{924AD499-12AE-4190-803C-90B9853637C4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1F4B8F1-C2B0-4F70-B3AC-2F63EBAFD74F}">
      <dgm:prSet phldrT="[Текст]"/>
      <dgm:spPr/>
      <dgm:t>
        <a:bodyPr/>
        <a:lstStyle/>
        <a:p>
          <a:endParaRPr lang="ru-RU" dirty="0">
            <a:solidFill>
              <a:schemeClr val="tx1"/>
            </a:solidFill>
          </a:endParaRPr>
        </a:p>
      </dgm:t>
    </dgm:pt>
    <dgm:pt modelId="{101BC28B-C327-4403-879B-AD5022416196}" type="parTrans" cxnId="{1206FF0A-AD27-428A-BF4F-3F1BFD4C0A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046E7D3-CE68-47C2-B3C5-154230F3F97D}" type="sibTrans" cxnId="{1206FF0A-AD27-428A-BF4F-3F1BFD4C0A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E2F5B0-53C6-473C-96FB-1F272B1C324C}">
      <dgm:prSet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Comic Sans MS" pitchFamily="66" charset="0"/>
            </a:rPr>
            <a:t>Формирование интереса к школьному обучению.</a:t>
          </a:r>
          <a:endParaRPr lang="ru-RU" sz="2000" b="1" dirty="0">
            <a:solidFill>
              <a:schemeClr val="tx1"/>
            </a:solidFill>
            <a:latin typeface="Comic Sans MS" pitchFamily="66" charset="0"/>
          </a:endParaRPr>
        </a:p>
      </dgm:t>
    </dgm:pt>
    <dgm:pt modelId="{C0031933-3D26-4730-B57C-AD2444DFA11D}" type="parTrans" cxnId="{55C0CA46-9FBE-41EF-BDBD-33ECFAC25C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D23A128-E2E7-47AE-8EB0-6281C355E170}" type="sibTrans" cxnId="{55C0CA46-9FBE-41EF-BDBD-33ECFAC25C5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FE0C398-29EA-402F-B083-44782C384160}" type="pres">
      <dgm:prSet presAssocID="{03BC3092-8DC9-4826-AF6E-F9BCC3F945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4F9F54-138C-4537-AD6F-EF35F05229F5}" type="pres">
      <dgm:prSet presAssocID="{03BC3092-8DC9-4826-AF6E-F9BCC3F945B4}" presName="matrix" presStyleCnt="0"/>
      <dgm:spPr/>
    </dgm:pt>
    <dgm:pt modelId="{49870395-4760-4F87-8305-91E089AB04FE}" type="pres">
      <dgm:prSet presAssocID="{03BC3092-8DC9-4826-AF6E-F9BCC3F945B4}" presName="tile1" presStyleLbl="node1" presStyleIdx="0" presStyleCnt="4"/>
      <dgm:spPr/>
      <dgm:t>
        <a:bodyPr/>
        <a:lstStyle/>
        <a:p>
          <a:endParaRPr lang="ru-RU"/>
        </a:p>
      </dgm:t>
    </dgm:pt>
    <dgm:pt modelId="{CDF9E704-D353-4601-A4A5-6583BB16BE5D}" type="pres">
      <dgm:prSet presAssocID="{03BC3092-8DC9-4826-AF6E-F9BCC3F945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C6AA26-918D-4DFA-A181-40322096CB6F}" type="pres">
      <dgm:prSet presAssocID="{03BC3092-8DC9-4826-AF6E-F9BCC3F945B4}" presName="tile2" presStyleLbl="node1" presStyleIdx="1" presStyleCnt="4"/>
      <dgm:spPr/>
      <dgm:t>
        <a:bodyPr/>
        <a:lstStyle/>
        <a:p>
          <a:endParaRPr lang="ru-RU"/>
        </a:p>
      </dgm:t>
    </dgm:pt>
    <dgm:pt modelId="{509441F0-1811-4972-BD62-273CC27B6649}" type="pres">
      <dgm:prSet presAssocID="{03BC3092-8DC9-4826-AF6E-F9BCC3F945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4AA70-2BA4-4D5E-A5E4-6981063C2FA1}" type="pres">
      <dgm:prSet presAssocID="{03BC3092-8DC9-4826-AF6E-F9BCC3F945B4}" presName="tile3" presStyleLbl="node1" presStyleIdx="2" presStyleCnt="4"/>
      <dgm:spPr/>
      <dgm:t>
        <a:bodyPr/>
        <a:lstStyle/>
        <a:p>
          <a:endParaRPr lang="ru-RU"/>
        </a:p>
      </dgm:t>
    </dgm:pt>
    <dgm:pt modelId="{785C85CB-D193-452A-86FF-97481D3F6C4E}" type="pres">
      <dgm:prSet presAssocID="{03BC3092-8DC9-4826-AF6E-F9BCC3F945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275280-2C12-4AF3-9DA9-ADF7EF09A56E}" type="pres">
      <dgm:prSet presAssocID="{03BC3092-8DC9-4826-AF6E-F9BCC3F945B4}" presName="tile4" presStyleLbl="node1" presStyleIdx="3" presStyleCnt="4"/>
      <dgm:spPr/>
      <dgm:t>
        <a:bodyPr/>
        <a:lstStyle/>
        <a:p>
          <a:endParaRPr lang="ru-RU"/>
        </a:p>
      </dgm:t>
    </dgm:pt>
    <dgm:pt modelId="{73B4AD2A-A198-4A3D-A363-68F5CE79C372}" type="pres">
      <dgm:prSet presAssocID="{03BC3092-8DC9-4826-AF6E-F9BCC3F945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BAC3B-9785-454C-9A96-747F72B8F2DE}" type="pres">
      <dgm:prSet presAssocID="{03BC3092-8DC9-4826-AF6E-F9BCC3F945B4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3DB4C255-690C-4BB3-B384-FF365649CFEC}" type="presOf" srcId="{85E2F5B0-53C6-473C-96FB-1F272B1C324C}" destId="{67C6AA26-918D-4DFA-A181-40322096CB6F}" srcOrd="0" destOrd="0" presId="urn:microsoft.com/office/officeart/2005/8/layout/matrix1"/>
    <dgm:cxn modelId="{1206FF0A-AD27-428A-BF4F-3F1BFD4C0A23}" srcId="{03BC3092-8DC9-4826-AF6E-F9BCC3F945B4}" destId="{B1F4B8F1-C2B0-4F70-B3AC-2F63EBAFD74F}" srcOrd="1" destOrd="0" parTransId="{101BC28B-C327-4403-879B-AD5022416196}" sibTransId="{E046E7D3-CE68-47C2-B3C5-154230F3F97D}"/>
    <dgm:cxn modelId="{E89A41FF-D512-4449-A9CA-BD2F5D8ECD9B}" type="presOf" srcId="{B4398BA5-AEDA-4B86-92DC-FC4651872562}" destId="{73B4AD2A-A198-4A3D-A363-68F5CE79C372}" srcOrd="1" destOrd="0" presId="urn:microsoft.com/office/officeart/2005/8/layout/matrix1"/>
    <dgm:cxn modelId="{2CE7CB6B-3695-40C1-A6B7-9209C55C518F}" srcId="{24406296-4B4B-42B8-8F29-B9D9620E729D}" destId="{CC91471A-ECDD-45C3-A64A-417331C6859B}" srcOrd="0" destOrd="0" parTransId="{0ECCD0BF-DD1F-4F06-9489-0E688FEFAAA2}" sibTransId="{0BC6A4D5-DD0B-43B3-A9F2-31F1706E4C90}"/>
    <dgm:cxn modelId="{B35D9186-41C8-4C74-A5B0-B97EDB89CCD5}" srcId="{03BC3092-8DC9-4826-AF6E-F9BCC3F945B4}" destId="{24406296-4B4B-42B8-8F29-B9D9620E729D}" srcOrd="0" destOrd="0" parTransId="{4DF2D456-7ACF-4985-BBEE-42E396E90378}" sibTransId="{4FA72EE9-4D1B-49BB-94D0-02963A763937}"/>
    <dgm:cxn modelId="{55C0CA46-9FBE-41EF-BDBD-33ECFAC25C58}" srcId="{24406296-4B4B-42B8-8F29-B9D9620E729D}" destId="{85E2F5B0-53C6-473C-96FB-1F272B1C324C}" srcOrd="1" destOrd="0" parTransId="{C0031933-3D26-4730-B57C-AD2444DFA11D}" sibTransId="{3D23A128-E2E7-47AE-8EB0-6281C355E170}"/>
    <dgm:cxn modelId="{C6DB4F14-2DBB-45CE-A34A-42240E898B99}" type="presOf" srcId="{24406296-4B4B-42B8-8F29-B9D9620E729D}" destId="{370BAC3B-9785-454C-9A96-747F72B8F2DE}" srcOrd="0" destOrd="0" presId="urn:microsoft.com/office/officeart/2005/8/layout/matrix1"/>
    <dgm:cxn modelId="{B9C250B5-E3E7-41D5-8D04-5F58D153A5BC}" type="presOf" srcId="{B4398BA5-AEDA-4B86-92DC-FC4651872562}" destId="{DD275280-2C12-4AF3-9DA9-ADF7EF09A56E}" srcOrd="0" destOrd="0" presId="urn:microsoft.com/office/officeart/2005/8/layout/matrix1"/>
    <dgm:cxn modelId="{BBA92824-6F5F-44C0-AABD-6FCBC0A9CD51}" type="presOf" srcId="{3CFA0B86-9357-4B77-8AB9-634EEEC0EE7B}" destId="{1414AA70-2BA4-4D5E-A5E4-6981063C2FA1}" srcOrd="0" destOrd="0" presId="urn:microsoft.com/office/officeart/2005/8/layout/matrix1"/>
    <dgm:cxn modelId="{D290DA49-6BE2-4DB4-9039-8F5AD57513F5}" type="presOf" srcId="{CC91471A-ECDD-45C3-A64A-417331C6859B}" destId="{49870395-4760-4F87-8305-91E089AB04FE}" srcOrd="0" destOrd="0" presId="urn:microsoft.com/office/officeart/2005/8/layout/matrix1"/>
    <dgm:cxn modelId="{924AD499-12AE-4190-803C-90B9853637C4}" srcId="{24406296-4B4B-42B8-8F29-B9D9620E729D}" destId="{B4398BA5-AEDA-4B86-92DC-FC4651872562}" srcOrd="3" destOrd="0" parTransId="{E38E36DF-B5D1-4BA6-9E47-5FFB9D3E9C27}" sibTransId="{1DF01A44-325A-41CB-A5B6-463D8FBE5E9C}"/>
    <dgm:cxn modelId="{E5030123-BD6A-4F6B-8E23-FF4CBB4F32B3}" type="presOf" srcId="{03BC3092-8DC9-4826-AF6E-F9BCC3F945B4}" destId="{8FE0C398-29EA-402F-B083-44782C384160}" srcOrd="0" destOrd="0" presId="urn:microsoft.com/office/officeart/2005/8/layout/matrix1"/>
    <dgm:cxn modelId="{7378F45C-4261-4C14-8CE1-ABD20E25DA2B}" type="presOf" srcId="{CC91471A-ECDD-45C3-A64A-417331C6859B}" destId="{CDF9E704-D353-4601-A4A5-6583BB16BE5D}" srcOrd="1" destOrd="0" presId="urn:microsoft.com/office/officeart/2005/8/layout/matrix1"/>
    <dgm:cxn modelId="{F15D9576-504D-4CF1-9623-3B032F973C69}" type="presOf" srcId="{3CFA0B86-9357-4B77-8AB9-634EEEC0EE7B}" destId="{785C85CB-D193-452A-86FF-97481D3F6C4E}" srcOrd="1" destOrd="0" presId="urn:microsoft.com/office/officeart/2005/8/layout/matrix1"/>
    <dgm:cxn modelId="{B04A8EF9-3019-49E9-9596-939F910E70CE}" srcId="{24406296-4B4B-42B8-8F29-B9D9620E729D}" destId="{3CFA0B86-9357-4B77-8AB9-634EEEC0EE7B}" srcOrd="2" destOrd="0" parTransId="{CFD47BD9-111F-44BF-868F-7E44975D0EF8}" sibTransId="{711B0C71-FD76-44A5-8C12-AD02FF0C8FE1}"/>
    <dgm:cxn modelId="{1507BD87-3F98-4012-B7CC-CD5305AD96F4}" type="presOf" srcId="{85E2F5B0-53C6-473C-96FB-1F272B1C324C}" destId="{509441F0-1811-4972-BD62-273CC27B6649}" srcOrd="1" destOrd="0" presId="urn:microsoft.com/office/officeart/2005/8/layout/matrix1"/>
    <dgm:cxn modelId="{815D15DB-033B-4C60-9A62-910D7FE25034}" type="presParOf" srcId="{8FE0C398-29EA-402F-B083-44782C384160}" destId="{214F9F54-138C-4537-AD6F-EF35F05229F5}" srcOrd="0" destOrd="0" presId="urn:microsoft.com/office/officeart/2005/8/layout/matrix1"/>
    <dgm:cxn modelId="{05442A70-0EA5-49B0-A22D-6C625E73E827}" type="presParOf" srcId="{214F9F54-138C-4537-AD6F-EF35F05229F5}" destId="{49870395-4760-4F87-8305-91E089AB04FE}" srcOrd="0" destOrd="0" presId="urn:microsoft.com/office/officeart/2005/8/layout/matrix1"/>
    <dgm:cxn modelId="{36988AEC-D31B-4702-A77C-C869A7AD2146}" type="presParOf" srcId="{214F9F54-138C-4537-AD6F-EF35F05229F5}" destId="{CDF9E704-D353-4601-A4A5-6583BB16BE5D}" srcOrd="1" destOrd="0" presId="urn:microsoft.com/office/officeart/2005/8/layout/matrix1"/>
    <dgm:cxn modelId="{3FE1E570-C8F3-45E0-929B-B56799746BBE}" type="presParOf" srcId="{214F9F54-138C-4537-AD6F-EF35F05229F5}" destId="{67C6AA26-918D-4DFA-A181-40322096CB6F}" srcOrd="2" destOrd="0" presId="urn:microsoft.com/office/officeart/2005/8/layout/matrix1"/>
    <dgm:cxn modelId="{87ECC6D4-0286-4286-95D4-5ABD83DDD46C}" type="presParOf" srcId="{214F9F54-138C-4537-AD6F-EF35F05229F5}" destId="{509441F0-1811-4972-BD62-273CC27B6649}" srcOrd="3" destOrd="0" presId="urn:microsoft.com/office/officeart/2005/8/layout/matrix1"/>
    <dgm:cxn modelId="{A0CFBD68-719A-4BF6-82B7-D9980436FDC5}" type="presParOf" srcId="{214F9F54-138C-4537-AD6F-EF35F05229F5}" destId="{1414AA70-2BA4-4D5E-A5E4-6981063C2FA1}" srcOrd="4" destOrd="0" presId="urn:microsoft.com/office/officeart/2005/8/layout/matrix1"/>
    <dgm:cxn modelId="{24E14137-0065-4538-8239-4C77426BC24E}" type="presParOf" srcId="{214F9F54-138C-4537-AD6F-EF35F05229F5}" destId="{785C85CB-D193-452A-86FF-97481D3F6C4E}" srcOrd="5" destOrd="0" presId="urn:microsoft.com/office/officeart/2005/8/layout/matrix1"/>
    <dgm:cxn modelId="{AFAC6DD2-0B5F-46DF-B040-C6C2DB560DE3}" type="presParOf" srcId="{214F9F54-138C-4537-AD6F-EF35F05229F5}" destId="{DD275280-2C12-4AF3-9DA9-ADF7EF09A56E}" srcOrd="6" destOrd="0" presId="urn:microsoft.com/office/officeart/2005/8/layout/matrix1"/>
    <dgm:cxn modelId="{9B0C27F7-BD1E-49B4-B5E7-44202161006D}" type="presParOf" srcId="{214F9F54-138C-4537-AD6F-EF35F05229F5}" destId="{73B4AD2A-A198-4A3D-A363-68F5CE79C372}" srcOrd="7" destOrd="0" presId="urn:microsoft.com/office/officeart/2005/8/layout/matrix1"/>
    <dgm:cxn modelId="{F13A0FAC-A7DB-4070-B564-C98CBB58A61E}" type="presParOf" srcId="{8FE0C398-29EA-402F-B083-44782C384160}" destId="{370BAC3B-9785-454C-9A96-747F72B8F2DE}" srcOrd="1" destOrd="0" presId="urn:microsoft.com/office/officeart/2005/8/layout/matrix1"/>
  </dgm:cxnLst>
  <dgm:bg>
    <a:effectLst/>
  </dgm:bg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298EEC-88BD-458A-BC8C-C0A024129333}" type="doc">
      <dgm:prSet loTypeId="urn:microsoft.com/office/officeart/2005/8/layout/vProcess5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FA86C14-D1F2-440C-88CF-E48F5753210F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Comic Sans MS" pitchFamily="66" charset="0"/>
            </a:rPr>
            <a:t>Выбраны направления работы с детьми</a:t>
          </a:r>
          <a:endParaRPr lang="ru-RU" sz="2800" b="1" i="1" dirty="0">
            <a:solidFill>
              <a:schemeClr val="tx1"/>
            </a:solidFill>
            <a:latin typeface="Comic Sans MS" pitchFamily="66" charset="0"/>
          </a:endParaRPr>
        </a:p>
      </dgm:t>
    </dgm:pt>
    <dgm:pt modelId="{F3C07828-2A97-474A-AC0E-9388D2E511AC}" type="parTrans" cxnId="{952C7AD1-FFBF-45A9-8A67-4462CBB3CA6F}">
      <dgm:prSet/>
      <dgm:spPr/>
      <dgm:t>
        <a:bodyPr/>
        <a:lstStyle/>
        <a:p>
          <a:endParaRPr lang="ru-RU"/>
        </a:p>
      </dgm:t>
    </dgm:pt>
    <dgm:pt modelId="{2F42404E-386F-46D9-8393-E73B5FAFFC90}" type="sibTrans" cxnId="{952C7AD1-FFBF-45A9-8A67-4462CBB3CA6F}">
      <dgm:prSet/>
      <dgm:spPr/>
      <dgm:t>
        <a:bodyPr/>
        <a:lstStyle/>
        <a:p>
          <a:endParaRPr lang="ru-RU"/>
        </a:p>
      </dgm:t>
    </dgm:pt>
    <dgm:pt modelId="{B9CE0CEE-CEB0-4C8D-AAC1-3E9841ABDA65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Comic Sans MS" pitchFamily="66" charset="0"/>
            </a:rPr>
            <a:t>Поставлены задачи</a:t>
          </a:r>
          <a:endParaRPr lang="ru-RU" sz="2800" b="1" i="1" dirty="0">
            <a:solidFill>
              <a:schemeClr val="tx1"/>
            </a:solidFill>
            <a:latin typeface="Comic Sans MS" pitchFamily="66" charset="0"/>
          </a:endParaRPr>
        </a:p>
      </dgm:t>
    </dgm:pt>
    <dgm:pt modelId="{5987E90D-8031-4934-82CC-A19C6C667C04}" type="parTrans" cxnId="{C7DC320B-5E4B-433F-85DE-16C4A0807133}">
      <dgm:prSet/>
      <dgm:spPr/>
      <dgm:t>
        <a:bodyPr/>
        <a:lstStyle/>
        <a:p>
          <a:endParaRPr lang="ru-RU"/>
        </a:p>
      </dgm:t>
    </dgm:pt>
    <dgm:pt modelId="{2D654B4E-A0EF-4422-B6D0-C81308D8D560}" type="sibTrans" cxnId="{C7DC320B-5E4B-433F-85DE-16C4A0807133}">
      <dgm:prSet/>
      <dgm:spPr/>
      <dgm:t>
        <a:bodyPr/>
        <a:lstStyle/>
        <a:p>
          <a:endParaRPr lang="ru-RU"/>
        </a:p>
      </dgm:t>
    </dgm:pt>
    <dgm:pt modelId="{BDBC3166-6134-49BF-A1D9-506C049B8604}">
      <dgm:prSet phldrT="[Текст]" custT="1"/>
      <dgm:spPr/>
      <dgm:t>
        <a:bodyPr/>
        <a:lstStyle/>
        <a:p>
          <a:r>
            <a:rPr lang="ru-RU" sz="2800" b="1" i="1" dirty="0" smtClean="0">
              <a:solidFill>
                <a:schemeClr val="tx1"/>
              </a:solidFill>
              <a:latin typeface="Comic Sans MS" pitchFamily="66" charset="0"/>
            </a:rPr>
            <a:t>Подобраны формы организации работы с детьми</a:t>
          </a:r>
          <a:endParaRPr lang="ru-RU" sz="2800" b="1" i="1" dirty="0">
            <a:solidFill>
              <a:schemeClr val="tx1"/>
            </a:solidFill>
            <a:latin typeface="Comic Sans MS" pitchFamily="66" charset="0"/>
          </a:endParaRPr>
        </a:p>
      </dgm:t>
    </dgm:pt>
    <dgm:pt modelId="{98058FEB-7382-4611-BFA5-8E256F686332}" type="parTrans" cxnId="{D088DC81-B823-485B-B350-24570998A14D}">
      <dgm:prSet/>
      <dgm:spPr/>
      <dgm:t>
        <a:bodyPr/>
        <a:lstStyle/>
        <a:p>
          <a:endParaRPr lang="ru-RU"/>
        </a:p>
      </dgm:t>
    </dgm:pt>
    <dgm:pt modelId="{E0002FEC-8E71-4890-B30A-C594E89E8B62}" type="sibTrans" cxnId="{D088DC81-B823-485B-B350-24570998A14D}">
      <dgm:prSet/>
      <dgm:spPr/>
      <dgm:t>
        <a:bodyPr/>
        <a:lstStyle/>
        <a:p>
          <a:endParaRPr lang="ru-RU"/>
        </a:p>
      </dgm:t>
    </dgm:pt>
    <dgm:pt modelId="{B6BCE2A6-3A38-4E9C-A3E0-C691611E7C03}" type="pres">
      <dgm:prSet presAssocID="{2F298EEC-88BD-458A-BC8C-C0A02412933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3B7D80-4756-490D-BA3C-285F111BFB0E}" type="pres">
      <dgm:prSet presAssocID="{2F298EEC-88BD-458A-BC8C-C0A024129333}" presName="dummyMaxCanvas" presStyleCnt="0">
        <dgm:presLayoutVars/>
      </dgm:prSet>
      <dgm:spPr/>
    </dgm:pt>
    <dgm:pt modelId="{7735890A-162D-48C9-8A35-DFB2E7F12E8B}" type="pres">
      <dgm:prSet presAssocID="{2F298EEC-88BD-458A-BC8C-C0A02412933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E27300-C23F-425F-8930-208C98669659}" type="pres">
      <dgm:prSet presAssocID="{2F298EEC-88BD-458A-BC8C-C0A02412933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C03EA-0250-40EF-AFBA-5A044BAC81BC}" type="pres">
      <dgm:prSet presAssocID="{2F298EEC-88BD-458A-BC8C-C0A024129333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06C94-53C3-48D5-9545-3EF383101A21}" type="pres">
      <dgm:prSet presAssocID="{2F298EEC-88BD-458A-BC8C-C0A02412933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810BD-D918-48F9-A814-AC6DDD9DF2A0}" type="pres">
      <dgm:prSet presAssocID="{2F298EEC-88BD-458A-BC8C-C0A02412933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CCBDED-9460-440B-B277-F9BE0073FC5A}" type="pres">
      <dgm:prSet presAssocID="{2F298EEC-88BD-458A-BC8C-C0A02412933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711BED-52AC-4D59-9799-96A77010ACF8}" type="pres">
      <dgm:prSet presAssocID="{2F298EEC-88BD-458A-BC8C-C0A02412933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EEEC09-B482-45AE-A6AC-0AE469CC9C04}" type="pres">
      <dgm:prSet presAssocID="{2F298EEC-88BD-458A-BC8C-C0A02412933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2C7AD1-FFBF-45A9-8A67-4462CBB3CA6F}" srcId="{2F298EEC-88BD-458A-BC8C-C0A024129333}" destId="{DFA86C14-D1F2-440C-88CF-E48F5753210F}" srcOrd="0" destOrd="0" parTransId="{F3C07828-2A97-474A-AC0E-9388D2E511AC}" sibTransId="{2F42404E-386F-46D9-8393-E73B5FAFFC90}"/>
    <dgm:cxn modelId="{5B73F520-7F34-49BA-AA10-4BF289F48606}" type="presOf" srcId="{2F42404E-386F-46D9-8393-E73B5FAFFC90}" destId="{5F906C94-53C3-48D5-9545-3EF383101A21}" srcOrd="0" destOrd="0" presId="urn:microsoft.com/office/officeart/2005/8/layout/vProcess5"/>
    <dgm:cxn modelId="{BCAD5AFF-016B-44C4-99F2-73C40F3004ED}" type="presOf" srcId="{DFA86C14-D1F2-440C-88CF-E48F5753210F}" destId="{7735890A-162D-48C9-8A35-DFB2E7F12E8B}" srcOrd="0" destOrd="0" presId="urn:microsoft.com/office/officeart/2005/8/layout/vProcess5"/>
    <dgm:cxn modelId="{FF35A11F-8127-44C8-A33A-9449B7969A27}" type="presOf" srcId="{2D654B4E-A0EF-4422-B6D0-C81308D8D560}" destId="{560810BD-D918-48F9-A814-AC6DDD9DF2A0}" srcOrd="0" destOrd="0" presId="urn:microsoft.com/office/officeart/2005/8/layout/vProcess5"/>
    <dgm:cxn modelId="{66155A3F-42EB-47D7-84CB-F625D099C8DB}" type="presOf" srcId="{DFA86C14-D1F2-440C-88CF-E48F5753210F}" destId="{CECCBDED-9460-440B-B277-F9BE0073FC5A}" srcOrd="1" destOrd="0" presId="urn:microsoft.com/office/officeart/2005/8/layout/vProcess5"/>
    <dgm:cxn modelId="{70FE36F6-9B0A-4548-A18C-772E755AB360}" type="presOf" srcId="{BDBC3166-6134-49BF-A1D9-506C049B8604}" destId="{5FEEEC09-B482-45AE-A6AC-0AE469CC9C04}" srcOrd="1" destOrd="0" presId="urn:microsoft.com/office/officeart/2005/8/layout/vProcess5"/>
    <dgm:cxn modelId="{B85DEAC9-C0A3-4537-86BB-E84894CB1F39}" type="presOf" srcId="{B9CE0CEE-CEB0-4C8D-AAC1-3E9841ABDA65}" destId="{C0711BED-52AC-4D59-9799-96A77010ACF8}" srcOrd="1" destOrd="0" presId="urn:microsoft.com/office/officeart/2005/8/layout/vProcess5"/>
    <dgm:cxn modelId="{C7DC320B-5E4B-433F-85DE-16C4A0807133}" srcId="{2F298EEC-88BD-458A-BC8C-C0A024129333}" destId="{B9CE0CEE-CEB0-4C8D-AAC1-3E9841ABDA65}" srcOrd="1" destOrd="0" parTransId="{5987E90D-8031-4934-82CC-A19C6C667C04}" sibTransId="{2D654B4E-A0EF-4422-B6D0-C81308D8D560}"/>
    <dgm:cxn modelId="{D088DC81-B823-485B-B350-24570998A14D}" srcId="{2F298EEC-88BD-458A-BC8C-C0A024129333}" destId="{BDBC3166-6134-49BF-A1D9-506C049B8604}" srcOrd="2" destOrd="0" parTransId="{98058FEB-7382-4611-BFA5-8E256F686332}" sibTransId="{E0002FEC-8E71-4890-B30A-C594E89E8B62}"/>
    <dgm:cxn modelId="{37CCA32F-FD97-4152-8C38-5D7B98C8CB92}" type="presOf" srcId="{B9CE0CEE-CEB0-4C8D-AAC1-3E9841ABDA65}" destId="{7BE27300-C23F-425F-8930-208C98669659}" srcOrd="0" destOrd="0" presId="urn:microsoft.com/office/officeart/2005/8/layout/vProcess5"/>
    <dgm:cxn modelId="{5EA606C8-482E-41E3-9B10-780E93A0209D}" type="presOf" srcId="{BDBC3166-6134-49BF-A1D9-506C049B8604}" destId="{D7BC03EA-0250-40EF-AFBA-5A044BAC81BC}" srcOrd="0" destOrd="0" presId="urn:microsoft.com/office/officeart/2005/8/layout/vProcess5"/>
    <dgm:cxn modelId="{5E0312D0-B26E-422B-807F-ACE4A55996A5}" type="presOf" srcId="{2F298EEC-88BD-458A-BC8C-C0A024129333}" destId="{B6BCE2A6-3A38-4E9C-A3E0-C691611E7C03}" srcOrd="0" destOrd="0" presId="urn:microsoft.com/office/officeart/2005/8/layout/vProcess5"/>
    <dgm:cxn modelId="{39E00996-DC34-4854-AA9F-2B97B7178919}" type="presParOf" srcId="{B6BCE2A6-3A38-4E9C-A3E0-C691611E7C03}" destId="{063B7D80-4756-490D-BA3C-285F111BFB0E}" srcOrd="0" destOrd="0" presId="urn:microsoft.com/office/officeart/2005/8/layout/vProcess5"/>
    <dgm:cxn modelId="{5F826EFE-53D2-47A8-9D00-F3B09A22A654}" type="presParOf" srcId="{B6BCE2A6-3A38-4E9C-A3E0-C691611E7C03}" destId="{7735890A-162D-48C9-8A35-DFB2E7F12E8B}" srcOrd="1" destOrd="0" presId="urn:microsoft.com/office/officeart/2005/8/layout/vProcess5"/>
    <dgm:cxn modelId="{11A8965B-0529-4244-A707-8B2191C67F19}" type="presParOf" srcId="{B6BCE2A6-3A38-4E9C-A3E0-C691611E7C03}" destId="{7BE27300-C23F-425F-8930-208C98669659}" srcOrd="2" destOrd="0" presId="urn:microsoft.com/office/officeart/2005/8/layout/vProcess5"/>
    <dgm:cxn modelId="{82DB928F-770E-43EF-A1E7-B102AE11B222}" type="presParOf" srcId="{B6BCE2A6-3A38-4E9C-A3E0-C691611E7C03}" destId="{D7BC03EA-0250-40EF-AFBA-5A044BAC81BC}" srcOrd="3" destOrd="0" presId="urn:microsoft.com/office/officeart/2005/8/layout/vProcess5"/>
    <dgm:cxn modelId="{4B9C2B5E-00F8-4334-A917-236833E302DA}" type="presParOf" srcId="{B6BCE2A6-3A38-4E9C-A3E0-C691611E7C03}" destId="{5F906C94-53C3-48D5-9545-3EF383101A21}" srcOrd="4" destOrd="0" presId="urn:microsoft.com/office/officeart/2005/8/layout/vProcess5"/>
    <dgm:cxn modelId="{34D48F4D-0922-4F00-A1E7-049C9112CFA7}" type="presParOf" srcId="{B6BCE2A6-3A38-4E9C-A3E0-C691611E7C03}" destId="{560810BD-D918-48F9-A814-AC6DDD9DF2A0}" srcOrd="5" destOrd="0" presId="urn:microsoft.com/office/officeart/2005/8/layout/vProcess5"/>
    <dgm:cxn modelId="{79194400-2DB4-4EE9-884C-1F7F6D7F2E4E}" type="presParOf" srcId="{B6BCE2A6-3A38-4E9C-A3E0-C691611E7C03}" destId="{CECCBDED-9460-440B-B277-F9BE0073FC5A}" srcOrd="6" destOrd="0" presId="urn:microsoft.com/office/officeart/2005/8/layout/vProcess5"/>
    <dgm:cxn modelId="{EF522EBA-6056-480A-B7D4-F2F4C15F2F1B}" type="presParOf" srcId="{B6BCE2A6-3A38-4E9C-A3E0-C691611E7C03}" destId="{C0711BED-52AC-4D59-9799-96A77010ACF8}" srcOrd="7" destOrd="0" presId="urn:microsoft.com/office/officeart/2005/8/layout/vProcess5"/>
    <dgm:cxn modelId="{1A0AB8E2-8D24-4BD3-86B2-AD4994314DE5}" type="presParOf" srcId="{B6BCE2A6-3A38-4E9C-A3E0-C691611E7C03}" destId="{5FEEEC09-B482-45AE-A6AC-0AE469CC9C04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266FF5-AD25-459B-87EC-347FC3E9D4B2}" type="doc">
      <dgm:prSet loTypeId="urn:microsoft.com/office/officeart/2005/8/layout/matrix1" loCatId="matrix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B48A633-397C-47A8-979E-ED9FDC7C42C5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tx1"/>
              </a:solidFill>
              <a:latin typeface="Comic Sans MS" pitchFamily="66" charset="0"/>
            </a:rPr>
            <a:t>Направление работы с родителями</a:t>
          </a:r>
          <a:endParaRPr lang="ru-RU" sz="2000" dirty="0">
            <a:solidFill>
              <a:schemeClr val="tx1"/>
            </a:solidFill>
            <a:latin typeface="Comic Sans MS" pitchFamily="66" charset="0"/>
          </a:endParaRPr>
        </a:p>
      </dgm:t>
    </dgm:pt>
    <dgm:pt modelId="{4ACD4CF9-C369-4C79-ACAF-CC9540F5CBC1}" type="parTrans" cxnId="{B7FA826B-CA3E-494B-BF84-033FC9A85769}">
      <dgm:prSet/>
      <dgm:spPr/>
      <dgm:t>
        <a:bodyPr/>
        <a:lstStyle/>
        <a:p>
          <a:endParaRPr lang="ru-RU"/>
        </a:p>
      </dgm:t>
    </dgm:pt>
    <dgm:pt modelId="{3849A6A2-16D9-45CD-9C81-F867C1E06B01}" type="sibTrans" cxnId="{B7FA826B-CA3E-494B-BF84-033FC9A85769}">
      <dgm:prSet/>
      <dgm:spPr/>
      <dgm:t>
        <a:bodyPr/>
        <a:lstStyle/>
        <a:p>
          <a:endParaRPr lang="ru-RU"/>
        </a:p>
      </dgm:t>
    </dgm:pt>
    <dgm:pt modelId="{01EE9010-6D88-43AA-80C1-9A7586188A70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omic Sans MS" pitchFamily="66" charset="0"/>
            </a:rPr>
            <a:t>Формирование представления  о готовности детей к школе.</a:t>
          </a:r>
          <a:endParaRPr lang="ru-RU" sz="2000" dirty="0">
            <a:solidFill>
              <a:schemeClr val="tx1"/>
            </a:solidFill>
            <a:latin typeface="Comic Sans MS" pitchFamily="66" charset="0"/>
          </a:endParaRPr>
        </a:p>
      </dgm:t>
    </dgm:pt>
    <dgm:pt modelId="{C4B4C2AD-371A-4107-A75C-0C69E85BD43A}" type="parTrans" cxnId="{6CD323DD-6087-421D-8D09-C854EDCEC55D}">
      <dgm:prSet/>
      <dgm:spPr/>
      <dgm:t>
        <a:bodyPr/>
        <a:lstStyle/>
        <a:p>
          <a:endParaRPr lang="ru-RU"/>
        </a:p>
      </dgm:t>
    </dgm:pt>
    <dgm:pt modelId="{5A300C65-0558-4643-9740-A37653299E8A}" type="sibTrans" cxnId="{6CD323DD-6087-421D-8D09-C854EDCEC55D}">
      <dgm:prSet/>
      <dgm:spPr/>
      <dgm:t>
        <a:bodyPr/>
        <a:lstStyle/>
        <a:p>
          <a:endParaRPr lang="ru-RU"/>
        </a:p>
      </dgm:t>
    </dgm:pt>
    <dgm:pt modelId="{1EA91789-EC5B-4D7E-AEFA-A715CA20D914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omic Sans MS" pitchFamily="66" charset="0"/>
            </a:rPr>
            <a:t>Формирование интереса к подготовке ребенка к школе	</a:t>
          </a:r>
          <a:endParaRPr lang="ru-RU" sz="2000" dirty="0">
            <a:solidFill>
              <a:schemeClr val="tx1"/>
            </a:solidFill>
            <a:latin typeface="Comic Sans MS" pitchFamily="66" charset="0"/>
          </a:endParaRPr>
        </a:p>
      </dgm:t>
    </dgm:pt>
    <dgm:pt modelId="{289B4C72-6AB6-44E5-A6F4-940CD39BD8BC}" type="parTrans" cxnId="{0B8EB50D-E1CB-48F6-9067-045F983183CA}">
      <dgm:prSet/>
      <dgm:spPr/>
      <dgm:t>
        <a:bodyPr/>
        <a:lstStyle/>
        <a:p>
          <a:endParaRPr lang="ru-RU"/>
        </a:p>
      </dgm:t>
    </dgm:pt>
    <dgm:pt modelId="{B747DC54-9DEA-46FE-9DF9-C80C961DEF5C}" type="sibTrans" cxnId="{0B8EB50D-E1CB-48F6-9067-045F983183CA}">
      <dgm:prSet/>
      <dgm:spPr/>
      <dgm:t>
        <a:bodyPr/>
        <a:lstStyle/>
        <a:p>
          <a:endParaRPr lang="ru-RU"/>
        </a:p>
      </dgm:t>
    </dgm:pt>
    <dgm:pt modelId="{3A9051B3-7541-480D-BBC3-F6788F9C355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omic Sans MS" pitchFamily="66" charset="0"/>
            </a:rPr>
            <a:t>Повышение </a:t>
          </a:r>
          <a:r>
            <a:rPr lang="ru-RU" sz="2000" dirty="0" err="1" smtClean="0">
              <a:solidFill>
                <a:schemeClr val="tx1"/>
              </a:solidFill>
              <a:latin typeface="Comic Sans MS" pitchFamily="66" charset="0"/>
            </a:rPr>
            <a:t>психолого</a:t>
          </a:r>
          <a:r>
            <a:rPr lang="ru-RU" sz="2000" dirty="0" smtClean="0">
              <a:solidFill>
                <a:schemeClr val="tx1"/>
              </a:solidFill>
              <a:latin typeface="Comic Sans MS" pitchFamily="66" charset="0"/>
            </a:rPr>
            <a:t>- социальной компетентности по вопросам "школьной" позиции детей</a:t>
          </a:r>
          <a:endParaRPr lang="ru-RU" sz="2000" dirty="0">
            <a:solidFill>
              <a:schemeClr val="tx1"/>
            </a:solidFill>
            <a:latin typeface="Comic Sans MS" pitchFamily="66" charset="0"/>
          </a:endParaRPr>
        </a:p>
      </dgm:t>
    </dgm:pt>
    <dgm:pt modelId="{98B95AB3-5662-4475-873C-8488F8953B0C}" type="parTrans" cxnId="{91B9BA48-6609-4FD0-B0B4-273E16F73BC2}">
      <dgm:prSet/>
      <dgm:spPr/>
      <dgm:t>
        <a:bodyPr/>
        <a:lstStyle/>
        <a:p>
          <a:endParaRPr lang="ru-RU"/>
        </a:p>
      </dgm:t>
    </dgm:pt>
    <dgm:pt modelId="{3779A12D-4997-47B5-B00C-82A02D9B9F83}" type="sibTrans" cxnId="{91B9BA48-6609-4FD0-B0B4-273E16F73BC2}">
      <dgm:prSet/>
      <dgm:spPr/>
      <dgm:t>
        <a:bodyPr/>
        <a:lstStyle/>
        <a:p>
          <a:endParaRPr lang="ru-RU"/>
        </a:p>
      </dgm:t>
    </dgm:pt>
    <dgm:pt modelId="{B466452F-1EAE-472C-8E0D-9E8CDEBE03E1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Comic Sans MS" pitchFamily="66" charset="0"/>
            </a:rPr>
            <a:t>Подготовка к новой социальной роли «родителя первоклассника»</a:t>
          </a:r>
          <a:endParaRPr lang="ru-RU" sz="2000" dirty="0">
            <a:solidFill>
              <a:schemeClr val="tx1"/>
            </a:solidFill>
            <a:latin typeface="Comic Sans MS" pitchFamily="66" charset="0"/>
          </a:endParaRPr>
        </a:p>
      </dgm:t>
    </dgm:pt>
    <dgm:pt modelId="{D6CF4939-49A7-41F6-A35D-F36DC33D5879}" type="parTrans" cxnId="{E517A1FE-DDC1-43B9-B230-3739604023F5}">
      <dgm:prSet/>
      <dgm:spPr/>
      <dgm:t>
        <a:bodyPr/>
        <a:lstStyle/>
        <a:p>
          <a:endParaRPr lang="ru-RU"/>
        </a:p>
      </dgm:t>
    </dgm:pt>
    <dgm:pt modelId="{620E8F6E-F894-4DA9-8123-5B808F439965}" type="sibTrans" cxnId="{E517A1FE-DDC1-43B9-B230-3739604023F5}">
      <dgm:prSet/>
      <dgm:spPr/>
      <dgm:t>
        <a:bodyPr/>
        <a:lstStyle/>
        <a:p>
          <a:endParaRPr lang="ru-RU"/>
        </a:p>
      </dgm:t>
    </dgm:pt>
    <dgm:pt modelId="{A3475321-5AA8-42C4-B40E-07FCFDA3EE14}" type="pres">
      <dgm:prSet presAssocID="{62266FF5-AD25-459B-87EC-347FC3E9D4B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728BF16-4970-48C7-8F1E-98D5E6E88EE1}" type="pres">
      <dgm:prSet presAssocID="{62266FF5-AD25-459B-87EC-347FC3E9D4B2}" presName="matrix" presStyleCnt="0"/>
      <dgm:spPr/>
    </dgm:pt>
    <dgm:pt modelId="{73A36CCA-9FC0-49DF-82A2-A8EA7458A0C6}" type="pres">
      <dgm:prSet presAssocID="{62266FF5-AD25-459B-87EC-347FC3E9D4B2}" presName="tile1" presStyleLbl="node1" presStyleIdx="0" presStyleCnt="4"/>
      <dgm:spPr/>
      <dgm:t>
        <a:bodyPr/>
        <a:lstStyle/>
        <a:p>
          <a:endParaRPr lang="ru-RU"/>
        </a:p>
      </dgm:t>
    </dgm:pt>
    <dgm:pt modelId="{A2D4573B-6827-425A-A05A-B59169CBCA46}" type="pres">
      <dgm:prSet presAssocID="{62266FF5-AD25-459B-87EC-347FC3E9D4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B5C53-BE65-4680-BDA4-5E0C7E53CB87}" type="pres">
      <dgm:prSet presAssocID="{62266FF5-AD25-459B-87EC-347FC3E9D4B2}" presName="tile2" presStyleLbl="node1" presStyleIdx="1" presStyleCnt="4"/>
      <dgm:spPr/>
      <dgm:t>
        <a:bodyPr/>
        <a:lstStyle/>
        <a:p>
          <a:endParaRPr lang="ru-RU"/>
        </a:p>
      </dgm:t>
    </dgm:pt>
    <dgm:pt modelId="{9CBDED74-1950-4986-8235-56E6E444CB62}" type="pres">
      <dgm:prSet presAssocID="{62266FF5-AD25-459B-87EC-347FC3E9D4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32CA5-B0D2-40B6-A82F-B681FB4A6A3A}" type="pres">
      <dgm:prSet presAssocID="{62266FF5-AD25-459B-87EC-347FC3E9D4B2}" presName="tile3" presStyleLbl="node1" presStyleIdx="2" presStyleCnt="4"/>
      <dgm:spPr/>
      <dgm:t>
        <a:bodyPr/>
        <a:lstStyle/>
        <a:p>
          <a:endParaRPr lang="ru-RU"/>
        </a:p>
      </dgm:t>
    </dgm:pt>
    <dgm:pt modelId="{31C97240-C3A6-4A96-B9B4-38E77C2BFAB9}" type="pres">
      <dgm:prSet presAssocID="{62266FF5-AD25-459B-87EC-347FC3E9D4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2DC5F0-CED7-464F-B426-A89AD1DDA99F}" type="pres">
      <dgm:prSet presAssocID="{62266FF5-AD25-459B-87EC-347FC3E9D4B2}" presName="tile4" presStyleLbl="node1" presStyleIdx="3" presStyleCnt="4"/>
      <dgm:spPr/>
      <dgm:t>
        <a:bodyPr/>
        <a:lstStyle/>
        <a:p>
          <a:endParaRPr lang="ru-RU"/>
        </a:p>
      </dgm:t>
    </dgm:pt>
    <dgm:pt modelId="{6DC36123-F60A-4156-B9FD-FBBA81E26264}" type="pres">
      <dgm:prSet presAssocID="{62266FF5-AD25-459B-87EC-347FC3E9D4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E86D2-354F-468D-A996-37FFFAFC3014}" type="pres">
      <dgm:prSet presAssocID="{62266FF5-AD25-459B-87EC-347FC3E9D4B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91B9BA48-6609-4FD0-B0B4-273E16F73BC2}" srcId="{AB48A633-397C-47A8-979E-ED9FDC7C42C5}" destId="{3A9051B3-7541-480D-BBC3-F6788F9C3552}" srcOrd="2" destOrd="0" parTransId="{98B95AB3-5662-4475-873C-8488F8953B0C}" sibTransId="{3779A12D-4997-47B5-B00C-82A02D9B9F83}"/>
    <dgm:cxn modelId="{1F099230-70EF-4747-9AEA-709D677F45CC}" type="presOf" srcId="{B466452F-1EAE-472C-8E0D-9E8CDEBE03E1}" destId="{712DC5F0-CED7-464F-B426-A89AD1DDA99F}" srcOrd="0" destOrd="0" presId="urn:microsoft.com/office/officeart/2005/8/layout/matrix1"/>
    <dgm:cxn modelId="{B7FA826B-CA3E-494B-BF84-033FC9A85769}" srcId="{62266FF5-AD25-459B-87EC-347FC3E9D4B2}" destId="{AB48A633-397C-47A8-979E-ED9FDC7C42C5}" srcOrd="0" destOrd="0" parTransId="{4ACD4CF9-C369-4C79-ACAF-CC9540F5CBC1}" sibTransId="{3849A6A2-16D9-45CD-9C81-F867C1E06B01}"/>
    <dgm:cxn modelId="{B3CE0C16-9587-49F0-B859-DC7F9455263E}" type="presOf" srcId="{3A9051B3-7541-480D-BBC3-F6788F9C3552}" destId="{0D932CA5-B0D2-40B6-A82F-B681FB4A6A3A}" srcOrd="0" destOrd="0" presId="urn:microsoft.com/office/officeart/2005/8/layout/matrix1"/>
    <dgm:cxn modelId="{23A9FDE9-AA2C-4577-A276-874CAA841ECF}" type="presOf" srcId="{01EE9010-6D88-43AA-80C1-9A7586188A70}" destId="{73A36CCA-9FC0-49DF-82A2-A8EA7458A0C6}" srcOrd="0" destOrd="0" presId="urn:microsoft.com/office/officeart/2005/8/layout/matrix1"/>
    <dgm:cxn modelId="{6CD323DD-6087-421D-8D09-C854EDCEC55D}" srcId="{AB48A633-397C-47A8-979E-ED9FDC7C42C5}" destId="{01EE9010-6D88-43AA-80C1-9A7586188A70}" srcOrd="0" destOrd="0" parTransId="{C4B4C2AD-371A-4107-A75C-0C69E85BD43A}" sibTransId="{5A300C65-0558-4643-9740-A37653299E8A}"/>
    <dgm:cxn modelId="{0B8EB50D-E1CB-48F6-9067-045F983183CA}" srcId="{AB48A633-397C-47A8-979E-ED9FDC7C42C5}" destId="{1EA91789-EC5B-4D7E-AEFA-A715CA20D914}" srcOrd="1" destOrd="0" parTransId="{289B4C72-6AB6-44E5-A6F4-940CD39BD8BC}" sibTransId="{B747DC54-9DEA-46FE-9DF9-C80C961DEF5C}"/>
    <dgm:cxn modelId="{4CD0ACC7-9BC1-4173-B67B-9F056F92D4F2}" type="presOf" srcId="{3A9051B3-7541-480D-BBC3-F6788F9C3552}" destId="{31C97240-C3A6-4A96-B9B4-38E77C2BFAB9}" srcOrd="1" destOrd="0" presId="urn:microsoft.com/office/officeart/2005/8/layout/matrix1"/>
    <dgm:cxn modelId="{67D7EC15-2B56-4630-8B66-DCE1FA5ABDCF}" type="presOf" srcId="{1EA91789-EC5B-4D7E-AEFA-A715CA20D914}" destId="{9CBDED74-1950-4986-8235-56E6E444CB62}" srcOrd="1" destOrd="0" presId="urn:microsoft.com/office/officeart/2005/8/layout/matrix1"/>
    <dgm:cxn modelId="{139333A8-E5D4-4DE5-A4EE-BF5FF6849FE4}" type="presOf" srcId="{B466452F-1EAE-472C-8E0D-9E8CDEBE03E1}" destId="{6DC36123-F60A-4156-B9FD-FBBA81E26264}" srcOrd="1" destOrd="0" presId="urn:microsoft.com/office/officeart/2005/8/layout/matrix1"/>
    <dgm:cxn modelId="{CBB8D652-AF59-494D-B768-A03149CD07FF}" type="presOf" srcId="{AB48A633-397C-47A8-979E-ED9FDC7C42C5}" destId="{2BDE86D2-354F-468D-A996-37FFFAFC3014}" srcOrd="0" destOrd="0" presId="urn:microsoft.com/office/officeart/2005/8/layout/matrix1"/>
    <dgm:cxn modelId="{E517A1FE-DDC1-43B9-B230-3739604023F5}" srcId="{AB48A633-397C-47A8-979E-ED9FDC7C42C5}" destId="{B466452F-1EAE-472C-8E0D-9E8CDEBE03E1}" srcOrd="3" destOrd="0" parTransId="{D6CF4939-49A7-41F6-A35D-F36DC33D5879}" sibTransId="{620E8F6E-F894-4DA9-8123-5B808F439965}"/>
    <dgm:cxn modelId="{29B204AF-CC48-4CD4-B179-46CB5CEFEEAE}" type="presOf" srcId="{1EA91789-EC5B-4D7E-AEFA-A715CA20D914}" destId="{87BB5C53-BE65-4680-BDA4-5E0C7E53CB87}" srcOrd="0" destOrd="0" presId="urn:microsoft.com/office/officeart/2005/8/layout/matrix1"/>
    <dgm:cxn modelId="{5D09FD90-2986-49BA-AFC2-A501C2DADB07}" type="presOf" srcId="{01EE9010-6D88-43AA-80C1-9A7586188A70}" destId="{A2D4573B-6827-425A-A05A-B59169CBCA46}" srcOrd="1" destOrd="0" presId="urn:microsoft.com/office/officeart/2005/8/layout/matrix1"/>
    <dgm:cxn modelId="{0068997A-3D99-4783-A113-2749B02A2ADC}" type="presOf" srcId="{62266FF5-AD25-459B-87EC-347FC3E9D4B2}" destId="{A3475321-5AA8-42C4-B40E-07FCFDA3EE14}" srcOrd="0" destOrd="0" presId="urn:microsoft.com/office/officeart/2005/8/layout/matrix1"/>
    <dgm:cxn modelId="{57CCA0A8-6193-446E-9F11-CA2B3458C59C}" type="presParOf" srcId="{A3475321-5AA8-42C4-B40E-07FCFDA3EE14}" destId="{6728BF16-4970-48C7-8F1E-98D5E6E88EE1}" srcOrd="0" destOrd="0" presId="urn:microsoft.com/office/officeart/2005/8/layout/matrix1"/>
    <dgm:cxn modelId="{5CAF1BB1-0A71-41FD-A39D-9A1E1283E510}" type="presParOf" srcId="{6728BF16-4970-48C7-8F1E-98D5E6E88EE1}" destId="{73A36CCA-9FC0-49DF-82A2-A8EA7458A0C6}" srcOrd="0" destOrd="0" presId="urn:microsoft.com/office/officeart/2005/8/layout/matrix1"/>
    <dgm:cxn modelId="{FF6E9AF5-948E-46B2-BBBB-01C68258B8E9}" type="presParOf" srcId="{6728BF16-4970-48C7-8F1E-98D5E6E88EE1}" destId="{A2D4573B-6827-425A-A05A-B59169CBCA46}" srcOrd="1" destOrd="0" presId="urn:microsoft.com/office/officeart/2005/8/layout/matrix1"/>
    <dgm:cxn modelId="{D2E6524C-2A45-4C18-8E9F-B01150805D6B}" type="presParOf" srcId="{6728BF16-4970-48C7-8F1E-98D5E6E88EE1}" destId="{87BB5C53-BE65-4680-BDA4-5E0C7E53CB87}" srcOrd="2" destOrd="0" presId="urn:microsoft.com/office/officeart/2005/8/layout/matrix1"/>
    <dgm:cxn modelId="{7CD50558-2DB8-4803-AFB7-56ED5BA989CB}" type="presParOf" srcId="{6728BF16-4970-48C7-8F1E-98D5E6E88EE1}" destId="{9CBDED74-1950-4986-8235-56E6E444CB62}" srcOrd="3" destOrd="0" presId="urn:microsoft.com/office/officeart/2005/8/layout/matrix1"/>
    <dgm:cxn modelId="{D860205B-A6B3-414C-A292-F021473316BD}" type="presParOf" srcId="{6728BF16-4970-48C7-8F1E-98D5E6E88EE1}" destId="{0D932CA5-B0D2-40B6-A82F-B681FB4A6A3A}" srcOrd="4" destOrd="0" presId="urn:microsoft.com/office/officeart/2005/8/layout/matrix1"/>
    <dgm:cxn modelId="{4A95F2FA-92A8-4352-88C0-6EC86D05477C}" type="presParOf" srcId="{6728BF16-4970-48C7-8F1E-98D5E6E88EE1}" destId="{31C97240-C3A6-4A96-B9B4-38E77C2BFAB9}" srcOrd="5" destOrd="0" presId="urn:microsoft.com/office/officeart/2005/8/layout/matrix1"/>
    <dgm:cxn modelId="{B6A9ED9B-32F8-4198-BF77-6AF53753ADC7}" type="presParOf" srcId="{6728BF16-4970-48C7-8F1E-98D5E6E88EE1}" destId="{712DC5F0-CED7-464F-B426-A89AD1DDA99F}" srcOrd="6" destOrd="0" presId="urn:microsoft.com/office/officeart/2005/8/layout/matrix1"/>
    <dgm:cxn modelId="{B7BEE44C-F166-43B9-BEE0-33DF136424FE}" type="presParOf" srcId="{6728BF16-4970-48C7-8F1E-98D5E6E88EE1}" destId="{6DC36123-F60A-4156-B9FD-FBBA81E26264}" srcOrd="7" destOrd="0" presId="urn:microsoft.com/office/officeart/2005/8/layout/matrix1"/>
    <dgm:cxn modelId="{5E000F69-414A-46EF-BF71-D61E8D735A0F}" type="presParOf" srcId="{A3475321-5AA8-42C4-B40E-07FCFDA3EE14}" destId="{2BDE86D2-354F-468D-A996-37FFFAFC3014}" srcOrd="1" destOrd="0" presId="urn:microsoft.com/office/officeart/2005/8/layout/matrix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9870395-4760-4F87-8305-91E089AB04FE}">
      <dsp:nvSpPr>
        <dsp:cNvPr id="0" name=""/>
        <dsp:cNvSpPr/>
      </dsp:nvSpPr>
      <dsp:spPr>
        <a:xfrm rot="16200000">
          <a:off x="825102" y="-825102"/>
          <a:ext cx="2464594" cy="41148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omic Sans MS" pitchFamily="66" charset="0"/>
            </a:rPr>
            <a:t>Формирование правильных положительных представлений о школе.</a:t>
          </a:r>
          <a:endParaRPr lang="ru-RU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6200000">
        <a:off x="1133177" y="-1133177"/>
        <a:ext cx="1848445" cy="4114800"/>
      </dsp:txXfrm>
    </dsp:sp>
    <dsp:sp modelId="{67C6AA26-918D-4DFA-A181-40322096CB6F}">
      <dsp:nvSpPr>
        <dsp:cNvPr id="0" name=""/>
        <dsp:cNvSpPr/>
      </dsp:nvSpPr>
      <dsp:spPr>
        <a:xfrm>
          <a:off x="4114800" y="0"/>
          <a:ext cx="4114800" cy="2464594"/>
        </a:xfrm>
        <a:prstGeom prst="round1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omic Sans MS" pitchFamily="66" charset="0"/>
            </a:rPr>
            <a:t>Формирование интереса к школьному обучению.</a:t>
          </a:r>
          <a:endParaRPr lang="ru-RU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114800" y="0"/>
        <a:ext cx="4114800" cy="1848445"/>
      </dsp:txXfrm>
    </dsp:sp>
    <dsp:sp modelId="{1414AA70-2BA4-4D5E-A5E4-6981063C2FA1}">
      <dsp:nvSpPr>
        <dsp:cNvPr id="0" name=""/>
        <dsp:cNvSpPr/>
      </dsp:nvSpPr>
      <dsp:spPr>
        <a:xfrm rot="10800000">
          <a:off x="0" y="2464594"/>
          <a:ext cx="4114800" cy="2464594"/>
        </a:xfrm>
        <a:prstGeom prst="round1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omic Sans MS" pitchFamily="66" charset="0"/>
            </a:rPr>
            <a:t>Ориентация детей на школьную организацию деятельности и поведение</a:t>
          </a:r>
          <a:endParaRPr lang="ru-RU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0" y="3080742"/>
        <a:ext cx="4114800" cy="1848445"/>
      </dsp:txXfrm>
    </dsp:sp>
    <dsp:sp modelId="{DD275280-2C12-4AF3-9DA9-ADF7EF09A56E}">
      <dsp:nvSpPr>
        <dsp:cNvPr id="0" name=""/>
        <dsp:cNvSpPr/>
      </dsp:nvSpPr>
      <dsp:spPr>
        <a:xfrm rot="5400000">
          <a:off x="4939903" y="1639491"/>
          <a:ext cx="2464594" cy="4114800"/>
        </a:xfrm>
        <a:prstGeom prst="round1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  <a:latin typeface="Comic Sans MS" pitchFamily="66" charset="0"/>
            </a:rPr>
            <a:t>Признание роли и авторитета учителя</a:t>
          </a:r>
          <a:endParaRPr lang="ru-RU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5247977" y="1947565"/>
        <a:ext cx="1848445" cy="4114800"/>
      </dsp:txXfrm>
    </dsp:sp>
    <dsp:sp modelId="{370BAC3B-9785-454C-9A96-747F72B8F2DE}">
      <dsp:nvSpPr>
        <dsp:cNvPr id="0" name=""/>
        <dsp:cNvSpPr/>
      </dsp:nvSpPr>
      <dsp:spPr>
        <a:xfrm>
          <a:off x="2880359" y="1848445"/>
          <a:ext cx="2468880" cy="123229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Comic Sans MS" pitchFamily="66" charset="0"/>
            </a:rPr>
            <a:t>Направление работы с детьми</a:t>
          </a:r>
          <a:endParaRPr lang="ru-RU" sz="2000" b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880359" y="1848445"/>
        <a:ext cx="2468880" cy="12322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35890A-162D-48C9-8A35-DFB2E7F12E8B}">
      <dsp:nvSpPr>
        <dsp:cNvPr id="0" name=""/>
        <dsp:cNvSpPr/>
      </dsp:nvSpPr>
      <dsp:spPr>
        <a:xfrm>
          <a:off x="0" y="0"/>
          <a:ext cx="7108781" cy="1738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Comic Sans MS" pitchFamily="66" charset="0"/>
            </a:rPr>
            <a:t>Выбраны направления работы с детьми</a:t>
          </a:r>
          <a:endParaRPr lang="ru-RU" sz="2800" b="1" i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0" y="0"/>
        <a:ext cx="5335099" cy="1738052"/>
      </dsp:txXfrm>
    </dsp:sp>
    <dsp:sp modelId="{7BE27300-C23F-425F-8930-208C98669659}">
      <dsp:nvSpPr>
        <dsp:cNvPr id="0" name=""/>
        <dsp:cNvSpPr/>
      </dsp:nvSpPr>
      <dsp:spPr>
        <a:xfrm>
          <a:off x="627245" y="2027727"/>
          <a:ext cx="7108781" cy="1738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Comic Sans MS" pitchFamily="66" charset="0"/>
            </a:rPr>
            <a:t>Поставлены задачи</a:t>
          </a:r>
          <a:endParaRPr lang="ru-RU" sz="2800" b="1" i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627245" y="2027727"/>
        <a:ext cx="5351801" cy="1738052"/>
      </dsp:txXfrm>
    </dsp:sp>
    <dsp:sp modelId="{D7BC03EA-0250-40EF-AFBA-5A044BAC81BC}">
      <dsp:nvSpPr>
        <dsp:cNvPr id="0" name=""/>
        <dsp:cNvSpPr/>
      </dsp:nvSpPr>
      <dsp:spPr>
        <a:xfrm>
          <a:off x="1254490" y="4055454"/>
          <a:ext cx="7108781" cy="173805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solidFill>
                <a:schemeClr val="tx1"/>
              </a:solidFill>
              <a:latin typeface="Comic Sans MS" pitchFamily="66" charset="0"/>
            </a:rPr>
            <a:t>Подобраны формы организации работы с детьми</a:t>
          </a:r>
          <a:endParaRPr lang="ru-RU" sz="2800" b="1" i="1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1254490" y="4055454"/>
        <a:ext cx="5351801" cy="1738052"/>
      </dsp:txXfrm>
    </dsp:sp>
    <dsp:sp modelId="{5F906C94-53C3-48D5-9545-3EF383101A21}">
      <dsp:nvSpPr>
        <dsp:cNvPr id="0" name=""/>
        <dsp:cNvSpPr/>
      </dsp:nvSpPr>
      <dsp:spPr>
        <a:xfrm>
          <a:off x="5979047" y="1318022"/>
          <a:ext cx="1129733" cy="112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5979047" y="1318022"/>
        <a:ext cx="1129733" cy="1129733"/>
      </dsp:txXfrm>
    </dsp:sp>
    <dsp:sp modelId="{560810BD-D918-48F9-A814-AC6DDD9DF2A0}">
      <dsp:nvSpPr>
        <dsp:cNvPr id="0" name=""/>
        <dsp:cNvSpPr/>
      </dsp:nvSpPr>
      <dsp:spPr>
        <a:xfrm>
          <a:off x="6606292" y="3334163"/>
          <a:ext cx="1129733" cy="112973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606292" y="3334163"/>
        <a:ext cx="1129733" cy="112973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A36CCA-9FC0-49DF-82A2-A8EA7458A0C6}">
      <dsp:nvSpPr>
        <dsp:cNvPr id="0" name=""/>
        <dsp:cNvSpPr/>
      </dsp:nvSpPr>
      <dsp:spPr>
        <a:xfrm rot="16200000">
          <a:off x="768350" y="-768350"/>
          <a:ext cx="2644775" cy="4181475"/>
        </a:xfrm>
        <a:prstGeom prst="round1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omic Sans MS" pitchFamily="66" charset="0"/>
            </a:rPr>
            <a:t>Формирование представления  о готовности детей к школе.</a:t>
          </a:r>
          <a:endParaRPr lang="ru-RU" sz="2000" kern="1200" dirty="0">
            <a:solidFill>
              <a:schemeClr val="tx1"/>
            </a:solidFill>
            <a:latin typeface="Comic Sans MS" pitchFamily="66" charset="0"/>
          </a:endParaRPr>
        </a:p>
      </dsp:txBody>
      <dsp:txXfrm rot="16200000">
        <a:off x="1098946" y="-1098946"/>
        <a:ext cx="1983581" cy="4181475"/>
      </dsp:txXfrm>
    </dsp:sp>
    <dsp:sp modelId="{87BB5C53-BE65-4680-BDA4-5E0C7E53CB87}">
      <dsp:nvSpPr>
        <dsp:cNvPr id="0" name=""/>
        <dsp:cNvSpPr/>
      </dsp:nvSpPr>
      <dsp:spPr>
        <a:xfrm>
          <a:off x="4181475" y="0"/>
          <a:ext cx="4181475" cy="2644775"/>
        </a:xfrm>
        <a:prstGeom prst="round1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omic Sans MS" pitchFamily="66" charset="0"/>
            </a:rPr>
            <a:t>Формирование интереса к подготовке ребенка к школе	</a:t>
          </a:r>
          <a:endParaRPr lang="ru-RU" sz="20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4181475" y="0"/>
        <a:ext cx="4181475" cy="1983581"/>
      </dsp:txXfrm>
    </dsp:sp>
    <dsp:sp modelId="{0D932CA5-B0D2-40B6-A82F-B681FB4A6A3A}">
      <dsp:nvSpPr>
        <dsp:cNvPr id="0" name=""/>
        <dsp:cNvSpPr/>
      </dsp:nvSpPr>
      <dsp:spPr>
        <a:xfrm rot="10800000">
          <a:off x="0" y="2644775"/>
          <a:ext cx="4181475" cy="2644775"/>
        </a:xfrm>
        <a:prstGeom prst="round1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omic Sans MS" pitchFamily="66" charset="0"/>
            </a:rPr>
            <a:t>Повышение </a:t>
          </a:r>
          <a:r>
            <a:rPr lang="ru-RU" sz="2000" kern="1200" dirty="0" err="1" smtClean="0">
              <a:solidFill>
                <a:schemeClr val="tx1"/>
              </a:solidFill>
              <a:latin typeface="Comic Sans MS" pitchFamily="66" charset="0"/>
            </a:rPr>
            <a:t>психолого</a:t>
          </a:r>
          <a:r>
            <a:rPr lang="ru-RU" sz="2000" kern="1200" dirty="0" smtClean="0">
              <a:solidFill>
                <a:schemeClr val="tx1"/>
              </a:solidFill>
              <a:latin typeface="Comic Sans MS" pitchFamily="66" charset="0"/>
            </a:rPr>
            <a:t>- социальной компетентности по вопросам "школьной" позиции детей</a:t>
          </a:r>
          <a:endParaRPr lang="ru-RU" sz="2000" kern="1200" dirty="0">
            <a:solidFill>
              <a:schemeClr val="tx1"/>
            </a:solidFill>
            <a:latin typeface="Comic Sans MS" pitchFamily="66" charset="0"/>
          </a:endParaRPr>
        </a:p>
      </dsp:txBody>
      <dsp:txXfrm rot="10800000">
        <a:off x="0" y="3305968"/>
        <a:ext cx="4181475" cy="1983581"/>
      </dsp:txXfrm>
    </dsp:sp>
    <dsp:sp modelId="{712DC5F0-CED7-464F-B426-A89AD1DDA99F}">
      <dsp:nvSpPr>
        <dsp:cNvPr id="0" name=""/>
        <dsp:cNvSpPr/>
      </dsp:nvSpPr>
      <dsp:spPr>
        <a:xfrm rot="5400000">
          <a:off x="4949825" y="1876424"/>
          <a:ext cx="2644775" cy="4181475"/>
        </a:xfrm>
        <a:prstGeom prst="round1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Comic Sans MS" pitchFamily="66" charset="0"/>
            </a:rPr>
            <a:t>Подготовка к новой социальной роли «родителя первоклассника»</a:t>
          </a:r>
          <a:endParaRPr lang="ru-RU" sz="2000" kern="1200" dirty="0">
            <a:solidFill>
              <a:schemeClr val="tx1"/>
            </a:solidFill>
            <a:latin typeface="Comic Sans MS" pitchFamily="66" charset="0"/>
          </a:endParaRPr>
        </a:p>
      </dsp:txBody>
      <dsp:txXfrm rot="5400000">
        <a:off x="5280421" y="2207021"/>
        <a:ext cx="1983581" cy="4181475"/>
      </dsp:txXfrm>
    </dsp:sp>
    <dsp:sp modelId="{2BDE86D2-354F-468D-A996-37FFFAFC3014}">
      <dsp:nvSpPr>
        <dsp:cNvPr id="0" name=""/>
        <dsp:cNvSpPr/>
      </dsp:nvSpPr>
      <dsp:spPr>
        <a:xfrm>
          <a:off x="2927032" y="1983581"/>
          <a:ext cx="2508885" cy="1322387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  <a:latin typeface="Comic Sans MS" pitchFamily="66" charset="0"/>
            </a:rPr>
            <a:t>Направление работы с родителями</a:t>
          </a:r>
          <a:endParaRPr lang="ru-RU" sz="2000" kern="1200" dirty="0">
            <a:solidFill>
              <a:schemeClr val="tx1"/>
            </a:solidFill>
            <a:latin typeface="Comic Sans MS" pitchFamily="66" charset="0"/>
          </a:endParaRPr>
        </a:p>
      </dsp:txBody>
      <dsp:txXfrm>
        <a:off x="2927032" y="1983581"/>
        <a:ext cx="2508885" cy="13223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BEAD4C0-258C-47DB-B985-AB327F899FE6}" type="datetimeFigureOut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B7A5740-B5FA-411D-989E-188B90E46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ED6AD4-7735-4068-A5A4-F91DB89243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4AF66-D27E-4EA9-A9B1-97B558A7391F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C9FBD-8187-453E-8E47-68D454EE8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FEBD4-FA1D-4BE6-841D-E74562736937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5C33-EF3E-4743-9A60-258D97E1A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7448-A15A-42A8-9A1D-00AE36DB41A9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8AE9-B00E-4927-A90C-E918F5AD5B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52D2B-8F16-4518-A4A7-120CC08D0AF2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1E621-AD51-40BF-A53B-EA5B7678B1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F7FF6-1626-4C19-89E4-5D634A8DF9AE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D4A22-940B-4C39-A86A-3D66DA344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0E88E-D4C8-4E87-B985-F3615390DB09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23F1-FF5A-421D-9777-90C97C47B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E5836-549E-4AA2-A0EF-2B89BDD0C2D5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EF501-92CD-471E-96C7-26B1F66F3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ACF7A-087B-458C-B893-0942BD052E95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C1635-A4B7-4046-BCDF-F5BC23502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690A1-3550-419D-B7B1-57A7C5CF392E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387D5-39DD-4432-B3A8-DA45A342F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397B9-229E-4D44-BB8E-1052E8EBE64A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B16F7-D844-4200-ACEB-C02C0851E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59BDE-76F4-4F4C-B263-6869AADE78E1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8AF25-B7AE-46CC-B183-0B5C08189C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05CF4B8-CE35-4EF9-B2D7-098A32143C37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210908-9075-4428-B9AD-774DCB31B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85813" y="3000375"/>
            <a:ext cx="7674619" cy="1220713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Проект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b="1" i="1" dirty="0" smtClean="0">
                <a:solidFill>
                  <a:srgbClr val="FF0000"/>
                </a:solidFill>
                <a:latin typeface="Comic Sans MS" pitchFamily="66" charset="0"/>
              </a:rPr>
              <a:t> «Я буду школьником!»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</a:b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4572000"/>
            <a:ext cx="6400800" cy="1752600"/>
          </a:xfrm>
        </p:spPr>
        <p:txBody>
          <a:bodyPr rtlCol="0">
            <a:normAutofit/>
          </a:bodyPr>
          <a:lstStyle/>
          <a:p>
            <a:r>
              <a:rPr lang="ru-RU" sz="1800" b="1" i="1" dirty="0" smtClean="0">
                <a:solidFill>
                  <a:srgbClr val="00B050"/>
                </a:solidFill>
                <a:latin typeface="Comic Sans MS" pitchFamily="66" charset="0"/>
              </a:rPr>
              <a:t>в подготовительной к школе группе </a:t>
            </a:r>
            <a:endParaRPr lang="ru-RU" sz="1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ru-RU" sz="1800" b="1" i="1" dirty="0" smtClean="0">
                <a:solidFill>
                  <a:srgbClr val="00B050"/>
                </a:solidFill>
                <a:latin typeface="Comic Sans MS" pitchFamily="66" charset="0"/>
              </a:rPr>
              <a:t>МБДОУ «Детский сад комбинированного вида №75"</a:t>
            </a:r>
            <a:r>
              <a:rPr lang="ru-RU" sz="1800" dirty="0" smtClean="0">
                <a:solidFill>
                  <a:srgbClr val="00B050"/>
                </a:solidFill>
                <a:latin typeface="Comic Sans MS" pitchFamily="66" charset="0"/>
              </a:rPr>
              <a:t> </a:t>
            </a:r>
          </a:p>
          <a:p>
            <a:r>
              <a:rPr lang="ru-RU" sz="1800" b="1" i="1" dirty="0" smtClean="0">
                <a:solidFill>
                  <a:srgbClr val="00B050"/>
                </a:solidFill>
                <a:latin typeface="Comic Sans MS" pitchFamily="66" charset="0"/>
              </a:rPr>
              <a:t>Воспитатель: </a:t>
            </a:r>
            <a:r>
              <a:rPr lang="ru-RU" sz="1800" b="1" i="1" dirty="0" smtClean="0">
                <a:solidFill>
                  <a:srgbClr val="00B050"/>
                </a:solidFill>
                <a:latin typeface="Comic Sans MS" pitchFamily="66" charset="0"/>
              </a:rPr>
              <a:t>Диденко Е.К.</a:t>
            </a:r>
            <a:endParaRPr lang="ru-RU" sz="1800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5" name="Овал 4"/>
          <p:cNvSpPr/>
          <p:nvPr/>
        </p:nvSpPr>
        <p:spPr>
          <a:xfrm>
            <a:off x="4405313" y="47783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429125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714750" y="1143000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714750" y="42862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243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571875" y="785813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071938" y="1285875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4071938" y="357188"/>
            <a:ext cx="428625" cy="428625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3882004" y="608056"/>
            <a:ext cx="785818" cy="78581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8" name="Овал 17"/>
          <p:cNvSpPr/>
          <p:nvPr/>
        </p:nvSpPr>
        <p:spPr>
          <a:xfrm>
            <a:off x="1690688" y="835025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14500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000125" y="150018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00125" y="78581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785938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57250" y="1143000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357313" y="1643063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57313" y="642938"/>
            <a:ext cx="428625" cy="42862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167360" y="965246"/>
            <a:ext cx="785818" cy="785818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27" name="Овал 26"/>
          <p:cNvSpPr/>
          <p:nvPr/>
        </p:nvSpPr>
        <p:spPr>
          <a:xfrm>
            <a:off x="8405813" y="1406525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29625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15250" y="207168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715250" y="135731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8501063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7572375" y="1714500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8072438" y="2214563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8072438" y="1214438"/>
            <a:ext cx="428625" cy="428625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7858148" y="1571612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6" name="Овал 35"/>
          <p:cNvSpPr/>
          <p:nvPr/>
        </p:nvSpPr>
        <p:spPr>
          <a:xfrm rot="2585452">
            <a:off x="6340475" y="768350"/>
            <a:ext cx="169863" cy="46038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6357938" y="928688"/>
            <a:ext cx="46037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Овал 37"/>
          <p:cNvSpPr/>
          <p:nvPr/>
        </p:nvSpPr>
        <p:spPr>
          <a:xfrm rot="19933222">
            <a:off x="6692900" y="769938"/>
            <a:ext cx="46038" cy="3302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19221648" flipH="1">
            <a:off x="5402263" y="1706563"/>
            <a:ext cx="455612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Овал 39"/>
          <p:cNvSpPr/>
          <p:nvPr/>
        </p:nvSpPr>
        <p:spPr>
          <a:xfrm rot="2352785" flipH="1">
            <a:off x="5319713" y="1398588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786438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5715000" y="1785938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5715000" y="1285875"/>
            <a:ext cx="71438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286375" y="1571625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Овал 44"/>
          <p:cNvSpPr/>
          <p:nvPr/>
        </p:nvSpPr>
        <p:spPr>
          <a:xfrm rot="2585452">
            <a:off x="2635250" y="3381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2652713" y="4984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Овал 46"/>
          <p:cNvSpPr/>
          <p:nvPr/>
        </p:nvSpPr>
        <p:spPr>
          <a:xfrm rot="19933222">
            <a:off x="2989263" y="338138"/>
            <a:ext cx="44450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Овал 47"/>
          <p:cNvSpPr/>
          <p:nvPr/>
        </p:nvSpPr>
        <p:spPr>
          <a:xfrm rot="2585452">
            <a:off x="206375" y="1766888"/>
            <a:ext cx="169863" cy="444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223838" y="1927225"/>
            <a:ext cx="46037" cy="24606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Овал 49"/>
          <p:cNvSpPr/>
          <p:nvPr/>
        </p:nvSpPr>
        <p:spPr>
          <a:xfrm rot="19933222">
            <a:off x="560388" y="1766888"/>
            <a:ext cx="44450" cy="331787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Овал 50"/>
          <p:cNvSpPr/>
          <p:nvPr/>
        </p:nvSpPr>
        <p:spPr>
          <a:xfrm rot="2585452">
            <a:off x="8670925" y="909638"/>
            <a:ext cx="169863" cy="444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8688388" y="1069975"/>
            <a:ext cx="46037" cy="246063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Овал 52"/>
          <p:cNvSpPr/>
          <p:nvPr/>
        </p:nvSpPr>
        <p:spPr>
          <a:xfrm rot="19933222">
            <a:off x="9023350" y="909638"/>
            <a:ext cx="46038" cy="331787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 rot="2585452">
            <a:off x="2992438" y="1838325"/>
            <a:ext cx="169862" cy="444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009900" y="1998663"/>
            <a:ext cx="46038" cy="24606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Овал 55"/>
          <p:cNvSpPr/>
          <p:nvPr/>
        </p:nvSpPr>
        <p:spPr>
          <a:xfrm rot="19933222">
            <a:off x="3346450" y="1838325"/>
            <a:ext cx="44450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Овал 56"/>
          <p:cNvSpPr/>
          <p:nvPr/>
        </p:nvSpPr>
        <p:spPr>
          <a:xfrm rot="19221648" flipH="1">
            <a:off x="7980363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Овал 57"/>
          <p:cNvSpPr/>
          <p:nvPr/>
        </p:nvSpPr>
        <p:spPr>
          <a:xfrm rot="2352785" flipH="1">
            <a:off x="7897813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8364538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8293100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293100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7864475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Овал 62"/>
          <p:cNvSpPr/>
          <p:nvPr/>
        </p:nvSpPr>
        <p:spPr>
          <a:xfrm rot="19221648" flipH="1">
            <a:off x="115888" y="444500"/>
            <a:ext cx="455612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 rot="2352785" flipH="1">
            <a:off x="33338" y="136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500063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428625" y="523875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Овал 66"/>
          <p:cNvSpPr/>
          <p:nvPr/>
        </p:nvSpPr>
        <p:spPr>
          <a:xfrm>
            <a:off x="428625" y="23813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Овал 67"/>
          <p:cNvSpPr/>
          <p:nvPr/>
        </p:nvSpPr>
        <p:spPr>
          <a:xfrm>
            <a:off x="0" y="309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Овал 68"/>
          <p:cNvSpPr/>
          <p:nvPr/>
        </p:nvSpPr>
        <p:spPr>
          <a:xfrm rot="19221648" flipH="1">
            <a:off x="2479675" y="1587500"/>
            <a:ext cx="455613" cy="873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0" name="Овал 69"/>
          <p:cNvSpPr/>
          <p:nvPr/>
        </p:nvSpPr>
        <p:spPr>
          <a:xfrm rot="2352785" flipH="1">
            <a:off x="2397125" y="1279525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63850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2" name="Овал 71"/>
          <p:cNvSpPr/>
          <p:nvPr/>
        </p:nvSpPr>
        <p:spPr>
          <a:xfrm>
            <a:off x="2792413" y="1666875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2792413" y="1166813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2363788" y="1452563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Овал 74"/>
          <p:cNvSpPr/>
          <p:nvPr/>
        </p:nvSpPr>
        <p:spPr>
          <a:xfrm rot="19221648" flipH="1">
            <a:off x="4979988" y="276225"/>
            <a:ext cx="455612" cy="87313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6" name="Овал 75"/>
          <p:cNvSpPr/>
          <p:nvPr/>
        </p:nvSpPr>
        <p:spPr>
          <a:xfrm rot="2352785" flipH="1">
            <a:off x="4897438" y="-31750"/>
            <a:ext cx="454025" cy="635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7" name="Овал 76"/>
          <p:cNvSpPr/>
          <p:nvPr/>
        </p:nvSpPr>
        <p:spPr>
          <a:xfrm>
            <a:off x="5364163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8" name="Овал 77"/>
          <p:cNvSpPr/>
          <p:nvPr/>
        </p:nvSpPr>
        <p:spPr>
          <a:xfrm>
            <a:off x="5292725" y="355600"/>
            <a:ext cx="71438" cy="28575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79" name="Овал 78"/>
          <p:cNvSpPr/>
          <p:nvPr/>
        </p:nvSpPr>
        <p:spPr>
          <a:xfrm>
            <a:off x="5292725" y="-144463"/>
            <a:ext cx="71438" cy="28575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0" name="Овал 79"/>
          <p:cNvSpPr/>
          <p:nvPr/>
        </p:nvSpPr>
        <p:spPr>
          <a:xfrm>
            <a:off x="4864100" y="141288"/>
            <a:ext cx="285750" cy="7143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F0000"/>
              </a:solidFill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6619875" y="49213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6643688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929313" y="7143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929313" y="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6715125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786438" y="357188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6286500" y="857250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6286500" y="-142875"/>
            <a:ext cx="428625" cy="428625"/>
          </a:xfrm>
          <a:prstGeom prst="ellips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6072198" y="21429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90" name="Овал 89"/>
          <p:cNvSpPr/>
          <p:nvPr/>
        </p:nvSpPr>
        <p:spPr>
          <a:xfrm>
            <a:off x="7143750" y="1071563"/>
            <a:ext cx="46038" cy="2476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Овал 90"/>
          <p:cNvSpPr/>
          <p:nvPr/>
        </p:nvSpPr>
        <p:spPr>
          <a:xfrm>
            <a:off x="833438" y="2192338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" name="Овал 91"/>
          <p:cNvSpPr/>
          <p:nvPr/>
        </p:nvSpPr>
        <p:spPr>
          <a:xfrm>
            <a:off x="857250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3" name="Овал 92"/>
          <p:cNvSpPr/>
          <p:nvPr/>
        </p:nvSpPr>
        <p:spPr>
          <a:xfrm>
            <a:off x="142875" y="285750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Овал 93"/>
          <p:cNvSpPr/>
          <p:nvPr/>
        </p:nvSpPr>
        <p:spPr>
          <a:xfrm>
            <a:off x="142875" y="214312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Овал 94"/>
          <p:cNvSpPr/>
          <p:nvPr/>
        </p:nvSpPr>
        <p:spPr>
          <a:xfrm>
            <a:off x="928688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Овал 95"/>
          <p:cNvSpPr/>
          <p:nvPr/>
        </p:nvSpPr>
        <p:spPr>
          <a:xfrm>
            <a:off x="0" y="2500313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500063" y="3000375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500063" y="2000250"/>
            <a:ext cx="428625" cy="4286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285720" y="2357430"/>
            <a:ext cx="785818" cy="785818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100" name="Овал 99"/>
          <p:cNvSpPr/>
          <p:nvPr/>
        </p:nvSpPr>
        <p:spPr>
          <a:xfrm>
            <a:off x="1116013" y="2141538"/>
            <a:ext cx="46037" cy="24606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Овал 100"/>
          <p:cNvSpPr/>
          <p:nvPr/>
        </p:nvSpPr>
        <p:spPr>
          <a:xfrm rot="19221648" flipH="1">
            <a:off x="1479550" y="2516188"/>
            <a:ext cx="455613" cy="873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Овал 101"/>
          <p:cNvSpPr/>
          <p:nvPr/>
        </p:nvSpPr>
        <p:spPr>
          <a:xfrm rot="2352785" flipH="1">
            <a:off x="1397000" y="2208213"/>
            <a:ext cx="454025" cy="619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1863725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4" name="Овал 103"/>
          <p:cNvSpPr/>
          <p:nvPr/>
        </p:nvSpPr>
        <p:spPr>
          <a:xfrm>
            <a:off x="1792288" y="2595563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Овал 104"/>
          <p:cNvSpPr/>
          <p:nvPr/>
        </p:nvSpPr>
        <p:spPr>
          <a:xfrm>
            <a:off x="1792288" y="2095500"/>
            <a:ext cx="71437" cy="28575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Овал 105"/>
          <p:cNvSpPr/>
          <p:nvPr/>
        </p:nvSpPr>
        <p:spPr>
          <a:xfrm>
            <a:off x="1363663" y="2381250"/>
            <a:ext cx="285750" cy="714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Овал 106"/>
          <p:cNvSpPr/>
          <p:nvPr/>
        </p:nvSpPr>
        <p:spPr>
          <a:xfrm rot="19221648" flipH="1">
            <a:off x="7051675" y="2587625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Овал 107"/>
          <p:cNvSpPr/>
          <p:nvPr/>
        </p:nvSpPr>
        <p:spPr>
          <a:xfrm rot="2352785" flipH="1">
            <a:off x="6969125" y="2279650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Овал 108"/>
          <p:cNvSpPr/>
          <p:nvPr/>
        </p:nvSpPr>
        <p:spPr>
          <a:xfrm>
            <a:off x="7435850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Овал 109"/>
          <p:cNvSpPr/>
          <p:nvPr/>
        </p:nvSpPr>
        <p:spPr>
          <a:xfrm>
            <a:off x="7364413" y="2667000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1" name="Овал 110"/>
          <p:cNvSpPr/>
          <p:nvPr/>
        </p:nvSpPr>
        <p:spPr>
          <a:xfrm>
            <a:off x="7364413" y="2166938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" name="Овал 111"/>
          <p:cNvSpPr/>
          <p:nvPr/>
        </p:nvSpPr>
        <p:spPr>
          <a:xfrm>
            <a:off x="6935788" y="2452688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Овал 112"/>
          <p:cNvSpPr/>
          <p:nvPr/>
        </p:nvSpPr>
        <p:spPr>
          <a:xfrm rot="18305469">
            <a:off x="5200650" y="2386013"/>
            <a:ext cx="169863" cy="4603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4" name="Овал 113"/>
          <p:cNvSpPr/>
          <p:nvPr/>
        </p:nvSpPr>
        <p:spPr>
          <a:xfrm rot="15720017">
            <a:off x="5217319" y="2545557"/>
            <a:ext cx="46037" cy="2476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5" name="Овал 114"/>
          <p:cNvSpPr/>
          <p:nvPr/>
        </p:nvSpPr>
        <p:spPr>
          <a:xfrm rot="14053239">
            <a:off x="5553075" y="2386013"/>
            <a:ext cx="46037" cy="33178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6" name="Овал 115"/>
          <p:cNvSpPr/>
          <p:nvPr/>
        </p:nvSpPr>
        <p:spPr>
          <a:xfrm rot="13341665" flipH="1">
            <a:off x="4687888" y="2135188"/>
            <a:ext cx="455612" cy="87312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7" name="Овал 116"/>
          <p:cNvSpPr/>
          <p:nvPr/>
        </p:nvSpPr>
        <p:spPr>
          <a:xfrm rot="18072802" flipH="1">
            <a:off x="4604544" y="1828006"/>
            <a:ext cx="454025" cy="61913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8" name="Овал 117"/>
          <p:cNvSpPr/>
          <p:nvPr/>
        </p:nvSpPr>
        <p:spPr>
          <a:xfrm rot="15720017">
            <a:off x="5072857" y="1999456"/>
            <a:ext cx="285750" cy="7143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9" name="Овал 118"/>
          <p:cNvSpPr/>
          <p:nvPr/>
        </p:nvSpPr>
        <p:spPr>
          <a:xfrm rot="15720017">
            <a:off x="5001419" y="2213769"/>
            <a:ext cx="71438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Овал 119"/>
          <p:cNvSpPr/>
          <p:nvPr/>
        </p:nvSpPr>
        <p:spPr>
          <a:xfrm rot="15720017">
            <a:off x="5001419" y="1713707"/>
            <a:ext cx="71437" cy="28575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1" name="Овал 120"/>
          <p:cNvSpPr/>
          <p:nvPr/>
        </p:nvSpPr>
        <p:spPr>
          <a:xfrm rot="15720017">
            <a:off x="4572794" y="1999456"/>
            <a:ext cx="285750" cy="7143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2" name="Овал 121"/>
          <p:cNvSpPr/>
          <p:nvPr/>
        </p:nvSpPr>
        <p:spPr>
          <a:xfrm rot="2151103" flipH="1">
            <a:off x="1870075" y="704850"/>
            <a:ext cx="455613" cy="873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3" name="Овал 122"/>
          <p:cNvSpPr/>
          <p:nvPr/>
        </p:nvSpPr>
        <p:spPr>
          <a:xfrm rot="6882240" flipH="1">
            <a:off x="1788319" y="397669"/>
            <a:ext cx="454025" cy="61913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4" name="Овал 123"/>
          <p:cNvSpPr/>
          <p:nvPr/>
        </p:nvSpPr>
        <p:spPr>
          <a:xfrm rot="4529455">
            <a:off x="2255044" y="570706"/>
            <a:ext cx="285750" cy="71438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5" name="Овал 124"/>
          <p:cNvSpPr/>
          <p:nvPr/>
        </p:nvSpPr>
        <p:spPr>
          <a:xfrm>
            <a:off x="2149475" y="523875"/>
            <a:ext cx="71438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6" name="Овал 125"/>
          <p:cNvSpPr/>
          <p:nvPr/>
        </p:nvSpPr>
        <p:spPr>
          <a:xfrm rot="4529455">
            <a:off x="2183606" y="284957"/>
            <a:ext cx="71437" cy="285750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7" name="Овал 126"/>
          <p:cNvSpPr/>
          <p:nvPr/>
        </p:nvSpPr>
        <p:spPr>
          <a:xfrm rot="4529455">
            <a:off x="1754982" y="570706"/>
            <a:ext cx="285750" cy="71437"/>
          </a:xfrm>
          <a:prstGeom prst="ellipse">
            <a:avLst/>
          </a:prstGeom>
          <a:solidFill>
            <a:srgbClr val="55F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Овал 127"/>
          <p:cNvSpPr/>
          <p:nvPr/>
        </p:nvSpPr>
        <p:spPr>
          <a:xfrm>
            <a:off x="6500826" y="1714488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9" name="Овал 128"/>
          <p:cNvSpPr/>
          <p:nvPr/>
        </p:nvSpPr>
        <p:spPr>
          <a:xfrm>
            <a:off x="3857620" y="2143116"/>
            <a:ext cx="428628" cy="428628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0" name="Овал 129"/>
          <p:cNvSpPr/>
          <p:nvPr/>
        </p:nvSpPr>
        <p:spPr>
          <a:xfrm>
            <a:off x="0" y="92867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Овал 130"/>
          <p:cNvSpPr/>
          <p:nvPr/>
        </p:nvSpPr>
        <p:spPr>
          <a:xfrm>
            <a:off x="3143240" y="0"/>
            <a:ext cx="428628" cy="428628"/>
          </a:xfrm>
          <a:prstGeom prst="ellipse">
            <a:avLst/>
          </a:prstGeom>
          <a:solidFill>
            <a:srgbClr val="55F13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2" name="Овал 131"/>
          <p:cNvSpPr/>
          <p:nvPr/>
        </p:nvSpPr>
        <p:spPr>
          <a:xfrm>
            <a:off x="7072330" y="0"/>
            <a:ext cx="428628" cy="42862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" name="Овал 132"/>
          <p:cNvSpPr/>
          <p:nvPr/>
        </p:nvSpPr>
        <p:spPr>
          <a:xfrm>
            <a:off x="2143108" y="1857364"/>
            <a:ext cx="428628" cy="42862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643188" y="2357438"/>
            <a:ext cx="357187" cy="35718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5929313" y="2357438"/>
            <a:ext cx="357187" cy="357187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3214688" y="1357313"/>
            <a:ext cx="357187" cy="35718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00125" y="0"/>
            <a:ext cx="357188" cy="357188"/>
          </a:xfrm>
          <a:prstGeom prst="rect">
            <a:avLst/>
          </a:prstGeom>
          <a:solidFill>
            <a:srgbClr val="ACF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7643813" y="714375"/>
            <a:ext cx="357187" cy="3571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35" grpId="0" animBg="1"/>
      <p:bldP spid="136" grpId="0" animBg="1"/>
      <p:bldP spid="137" grpId="0" animBg="1"/>
      <p:bldP spid="1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642194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Организация проекта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1 этап. 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Выявление  проблемы.</a:t>
            </a:r>
            <a:r>
              <a:rPr lang="ru-RU" sz="3600" dirty="0" smtClean="0">
                <a:solidFill>
                  <a:srgbClr val="00B050"/>
                </a:solidFill>
              </a:rPr>
              <a:t/>
            </a:r>
            <a:br>
              <a:rPr lang="ru-RU" sz="3600" dirty="0" smtClean="0">
                <a:solidFill>
                  <a:srgbClr val="00B050"/>
                </a:solidFill>
              </a:rPr>
            </a:b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Особый интерес к теме «Школа» возник у детей после экскурсии в школу и разговора с родителями о выборе школы.</a:t>
            </a:r>
          </a:p>
          <a:p>
            <a:pPr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 Были определены темы для изучения: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Что такое школа?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Какие бывают школы?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Чему учат в школе?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Есть ли в школе кружки и секции? Какие?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Какими школы были раньше?</a:t>
            </a:r>
          </a:p>
          <a:p>
            <a:r>
              <a:rPr lang="ru-RU" sz="2000" b="1" i="1" dirty="0" smtClean="0">
                <a:solidFill>
                  <a:srgbClr val="0070C0"/>
                </a:solidFill>
              </a:rPr>
              <a:t>Как и где учились наши родители?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19256" cy="43204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2 этап.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  Реализация проекта.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196975"/>
          <a:ext cx="8229600" cy="4929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363272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18058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00B050"/>
                </a:solidFill>
                <a:latin typeface="Comic Sans MS" pitchFamily="66" charset="0"/>
              </a:rPr>
              <a:t>Взаимодействие с родителями.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36613"/>
          <a:ext cx="836295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3 этап. 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Презентация проекта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.</a:t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pic>
        <p:nvPicPr>
          <p:cNvPr id="6" name="Содержимое 5" descr="1314892061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3212976"/>
            <a:ext cx="3456384" cy="2661416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700808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Презентация проекта на неделе педагогического мастерства</a:t>
            </a:r>
          </a:p>
          <a:p>
            <a:pPr lvl="0" algn="just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"Я буду школьником";</a:t>
            </a:r>
          </a:p>
          <a:p>
            <a:pPr lvl="0" algn="just"/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Проведение выпускного бала, </a:t>
            </a:r>
          </a:p>
          <a:p>
            <a:pPr lvl="0"/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выставка фотоальбома «Наши мамы и папы – школьники».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B050"/>
                </a:solidFill>
                <a:latin typeface="Comic Sans MS" pitchFamily="66" charset="0"/>
              </a:rPr>
              <a:t>Коллективный просмотр сюжетно-ролевой игры "Школа" на неделе педагогического мастерства </a:t>
            </a:r>
            <a:endParaRPr lang="ru-RU" dirty="0"/>
          </a:p>
        </p:txBody>
      </p:sp>
      <p:pic>
        <p:nvPicPr>
          <p:cNvPr id="7" name="Содержимое 6" descr="CAM0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0684" y="1268760"/>
            <a:ext cx="3643052" cy="4857403"/>
          </a:xfrm>
        </p:spPr>
      </p:pic>
      <p:pic>
        <p:nvPicPr>
          <p:cNvPr id="8" name="Содержимое 7" descr="CAM000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0474" y="1268760"/>
            <a:ext cx="3618402" cy="4824535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0E88E-D4C8-4E87-B985-F3615390DB09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23F1-FF5A-421D-9777-90C97C47BC8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AM000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450056"/>
            <a:ext cx="4114800" cy="5486400"/>
          </a:xfrm>
        </p:spPr>
      </p:pic>
      <p:pic>
        <p:nvPicPr>
          <p:cNvPr id="10" name="Содержимое 9" descr="CAM000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955"/>
            <a:ext cx="4172272" cy="5563029"/>
          </a:xfrm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90E88E-D4C8-4E87-B985-F3615390DB09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0223F1-FF5A-421D-9777-90C97C47BC8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26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417" r="2417"/>
          <a:stretch>
            <a:fillRect/>
          </a:stretch>
        </p:blipFill>
        <p:spPr/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F59BDE-76F4-4F4C-B263-6869AADE78E1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18AF25-B7AE-46CC-B183-0B5C08189CA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B050"/>
                </a:solidFill>
                <a:latin typeface="Comic Sans MS" pitchFamily="66" charset="0"/>
              </a:rPr>
              <a:t>Актуальность проекта.</a:t>
            </a:r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sz="3600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6" name="Содержимое 5" descr="i (8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356992"/>
            <a:ext cx="3456384" cy="2225140"/>
          </a:xfrm>
        </p:spPr>
      </p:pic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8707884-780D-4BB6-9038-DD595A5EE065}" type="datetime1">
              <a:rPr lang="ru-RU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53B83-6A79-4CB7-8F28-E3EA46A5C117}" type="slidenum">
              <a:rPr lang="ru-RU"/>
              <a:pPr>
                <a:defRPr/>
              </a:pPr>
              <a:t>2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124744"/>
            <a:ext cx="81369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Поступление в школу – важнейший момент в жизни ребенка и его родителей. Успехи его учебной деятельности в школе, адаптация к новым условиям и вхождение в новую систему отношений во многом зависят от его психологической готовности к обучению. Поэтому перед нами встала задача – сформировать у детей интерес к школе и положительное отношение к ней, желание учиться, стремление занять позицию школьника. 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2962672" cy="596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 (1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2762" y="692696"/>
            <a:ext cx="3011686" cy="475252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76672"/>
            <a:ext cx="4464496" cy="5649491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В школе ребенок попадает в новые социальные условия. Меняется его обычный образ жизни, возникают новые отношения с людьми. Смена окружения может сопровождаться повышением тревожности, снижением активности. Для профилактики тревожности важно заранее готовить детей к подобным событиям, обсуждать сними возможные затруднения, обучать конструктивным способам решения возникающих проблем.</a:t>
            </a:r>
            <a:endParaRPr lang="ru-RU" sz="2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397B9-229E-4D44-BB8E-1052E8EBE64A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B16F7-D844-4200-ACEB-C02C0851ED37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Цель проекта.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7" name="Содержимое 6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40287" y="1412776"/>
            <a:ext cx="4046776" cy="331236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330824" cy="4691063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Повысить интерес к школе и сформировать у детей подготовительной к школе группы положительное отношение к предстоящему обучению, подготовить к принятию новой социальной позиции «школьника», повысить грамотность и компетенцию родителей по вопросу подготовки детей к школе.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9397B9-229E-4D44-BB8E-1052E8EBE64A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9B16F7-D844-4200-ACEB-C02C0851ED37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562074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Задачи проекта: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Comic Sans MS" pitchFamily="66" charset="0"/>
              </a:rPr>
              <a:t>«Познание»</a:t>
            </a:r>
            <a:r>
              <a:rPr lang="ru-RU" sz="2000" b="1" u="sng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Формировать  у детей правильные  представления о школе;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Обогащать  детей знаниями  о школьной жизни, профессиях в школе, об изменениях распорядка дня у детей, поступающих в школу. Способствовать развитию интереса к школе 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itchFamily="66" charset="0"/>
              </a:rPr>
              <a:t>«Коммуникация»</a:t>
            </a:r>
            <a:r>
              <a:rPr lang="ru-RU" sz="2000" b="1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Обогащать словарь детей  по лексической теме «Школа», учить вести ролевые диалоги, монологические выступления (ведение урока).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i="1" u="sng" dirty="0" smtClean="0">
                <a:solidFill>
                  <a:srgbClr val="0070C0"/>
                </a:solidFill>
                <a:latin typeface="Comic Sans MS" pitchFamily="66" charset="0"/>
              </a:rPr>
              <a:t>«Социализация»</a:t>
            </a:r>
            <a:r>
              <a:rPr lang="ru-RU" sz="2000" b="1" u="sng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Воспитывать  у детей самостоятельность в особых моментах жизни, связанных с поступлением в школу, когда ребенок некоторое время должен решать возникающие проблемы самостоятельно. Профилактика школьных страхов. Обогащение предметно-развивающую среды материалами по теме. </a:t>
            </a:r>
          </a:p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 (16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564904"/>
            <a:ext cx="3174957" cy="3217862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8680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u="sng" dirty="0" smtClean="0">
                <a:solidFill>
                  <a:srgbClr val="0070C0"/>
                </a:solidFill>
                <a:latin typeface="Comic Sans MS" pitchFamily="66" charset="0"/>
              </a:rPr>
              <a:t>«Чтение художественной литературы»</a:t>
            </a:r>
            <a:r>
              <a:rPr lang="ru-RU" sz="2000" b="1" u="sng" dirty="0" smtClean="0">
                <a:solidFill>
                  <a:srgbClr val="0070C0"/>
                </a:solidFill>
                <a:latin typeface="Comic Sans MS" pitchFamily="66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Приобщать  к словесному искусству, в том числе развивать  художественное  восприятие и эстетический вкус через знакомство со стихами, рассказами, поговорками, загадками и сказками на школьную тематику, учить выразительно рассказывать стихотворения, драматизировать сказки.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32657"/>
            <a:ext cx="4040188" cy="504056"/>
          </a:xfrm>
        </p:spPr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Вид проекта: </a:t>
            </a:r>
            <a:endParaRPr lang="ru-RU" sz="3600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13" name="Содержимое 12" descr="i (6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2132856"/>
            <a:ext cx="400005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052737"/>
            <a:ext cx="4041775" cy="648071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Субъекты проекта:</a:t>
            </a:r>
          </a:p>
          <a:p>
            <a:endParaRPr lang="ru-RU" dirty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sz="quarter" idx="4"/>
          </p:nvPr>
        </p:nvSpPr>
        <p:spPr bwMode="auto">
          <a:xfrm>
            <a:off x="4572001" y="1445643"/>
            <a:ext cx="411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Воспитатели;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музыкальный руководитель,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инструктор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 физическому воспитанию,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психолог.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Дети подготовительной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к школе группы.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Родители.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5E5836-549E-4AA2-A0EF-2B89BDD0C2D5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DEF501-92CD-471E-96C7-26B1F66F3FB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908721"/>
            <a:ext cx="432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исследовательский,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фронтальный, </a:t>
            </a:r>
          </a:p>
          <a:p>
            <a:r>
              <a:rPr lang="ru-RU" sz="2800" b="1" i="1" dirty="0" smtClean="0">
                <a:solidFill>
                  <a:srgbClr val="0070C0"/>
                </a:solidFill>
                <a:latin typeface="Comic Sans MS" pitchFamily="66" charset="0"/>
                <a:ea typeface="Calibri" pitchFamily="34" charset="0"/>
                <a:cs typeface="Times New Roman" pitchFamily="18" charset="0"/>
              </a:rPr>
              <a:t>долгосрочный.</a:t>
            </a:r>
            <a:endParaRPr lang="ru-RU" sz="2800" b="1" i="1" dirty="0" smtClean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00B050"/>
                </a:solidFill>
                <a:latin typeface="Comic Sans MS" pitchFamily="66" charset="0"/>
              </a:rPr>
              <a:t>Принципы реализации проекта.</a:t>
            </a:r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/>
            </a:r>
            <a:b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Целенаправленность процесса воспитания положительного отношения к школе на основе возрастных особенностей детей;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Научно-обоснованное сочетание разных видов деятельности;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Единство содержания форм и методов работы 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Личностно-ориентированный подход в процессе воспитания положительного отношения к школе детей дошкольников;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Принцип сотворчества детей, педагогов и родителей в совместном процессе «дети – родители – сотрудники»;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Принцип доступности;</a:t>
            </a:r>
          </a:p>
          <a:p>
            <a:r>
              <a:rPr lang="ru-RU" sz="2000" b="1" i="1" dirty="0" smtClean="0">
                <a:solidFill>
                  <a:srgbClr val="0070C0"/>
                </a:solidFill>
                <a:latin typeface="Comic Sans MS" pitchFamily="66" charset="0"/>
              </a:rPr>
              <a:t>Принцип системности и последовательности.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Comic Sans MS" pitchFamily="66" charset="0"/>
              </a:rPr>
              <a:t>Ожидаемый результат</a:t>
            </a:r>
            <a:endParaRPr lang="ru-RU" dirty="0"/>
          </a:p>
        </p:txBody>
      </p:sp>
      <p:pic>
        <p:nvPicPr>
          <p:cNvPr id="6" name="Содержимое 5" descr="i (14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717032"/>
            <a:ext cx="3528392" cy="2134915"/>
          </a:xfr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552D2B-8F16-4518-A4A7-120CC08D0AF2}" type="datetime1">
              <a:rPr lang="ru-RU" smtClean="0"/>
              <a:pPr>
                <a:defRPr/>
              </a:pPr>
              <a:t>14.02.2016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D1E621-AD51-40BF-A53B-EA5B7678B12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836712"/>
            <a:ext cx="849694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Сформирована «внутренняя позиция школьника» у детей подготовительной к школе группы;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Накоплен большой багаж знаний о школе;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Снижена тревожность и у детей и у родителей;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Изменена  мотивация детей к школьному обучению;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Повышена  компетенции родителей по вопросам подготовки детей к школе;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  <a:p>
            <a:pPr lvl="0" algn="just" eaLnBrk="0" hangingPunct="0">
              <a:buFontTx/>
              <a:buChar char="•"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Оснащена группа методическими подборками занятий для детей, консультаций для родителей, художественной литературы школьной тематики.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ч.школа 13. математика.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нач.школа 13. математика.</Template>
  <TotalTime>141</TotalTime>
  <Words>727</Words>
  <Application>Microsoft Office PowerPoint</Application>
  <PresentationFormat>Экран (4:3)</PresentationFormat>
  <Paragraphs>111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нач.школа 13. математика.</vt:lpstr>
      <vt:lpstr>Проект   «Я буду школьником!»  </vt:lpstr>
      <vt:lpstr>Актуальность проекта. </vt:lpstr>
      <vt:lpstr>Слайд 3</vt:lpstr>
      <vt:lpstr>Цель проекта.</vt:lpstr>
      <vt:lpstr>Задачи проекта:</vt:lpstr>
      <vt:lpstr>Слайд 6</vt:lpstr>
      <vt:lpstr>Слайд 7</vt:lpstr>
      <vt:lpstr>Принципы реализации проекта. </vt:lpstr>
      <vt:lpstr>Ожидаемый результат</vt:lpstr>
      <vt:lpstr>Организация проекта 1 этап.  Выявление  проблемы. </vt:lpstr>
      <vt:lpstr>2 этап.   Реализация проекта. </vt:lpstr>
      <vt:lpstr>Слайд 12</vt:lpstr>
      <vt:lpstr>Взаимодействие с родителями.</vt:lpstr>
      <vt:lpstr> 3 этап.  Презентация проекта. </vt:lpstr>
      <vt:lpstr>Коллективный просмотр сюжетно-ролевой игры "Школа" на неделе педагогического мастерства 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 «Я буду школьником!»</dc:title>
  <dc:creator>Admin</dc:creator>
  <dc:description>http://aida.ucoz.ru</dc:description>
  <cp:lastModifiedBy>Санёк</cp:lastModifiedBy>
  <cp:revision>17</cp:revision>
  <dcterms:created xsi:type="dcterms:W3CDTF">2012-11-13T14:33:59Z</dcterms:created>
  <dcterms:modified xsi:type="dcterms:W3CDTF">2016-02-14T14:56:43Z</dcterms:modified>
</cp:coreProperties>
</file>