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sldIdLst>
    <p:sldId id="256" r:id="rId2"/>
    <p:sldId id="257" r:id="rId3"/>
    <p:sldId id="259" r:id="rId4"/>
    <p:sldId id="260" r:id="rId5"/>
    <p:sldId id="261" r:id="rId6"/>
    <p:sldId id="262" r:id="rId7"/>
    <p:sldId id="268" r:id="rId8"/>
    <p:sldId id="269" r:id="rId9"/>
    <p:sldId id="270" r:id="rId10"/>
    <p:sldId id="299" r:id="rId11"/>
    <p:sldId id="271" r:id="rId12"/>
    <p:sldId id="272" r:id="rId13"/>
    <p:sldId id="273" r:id="rId14"/>
    <p:sldId id="274" r:id="rId15"/>
    <p:sldId id="275" r:id="rId16"/>
    <p:sldId id="277" r:id="rId17"/>
    <p:sldId id="278" r:id="rId18"/>
    <p:sldId id="279" r:id="rId19"/>
    <p:sldId id="280" r:id="rId20"/>
    <p:sldId id="281" r:id="rId21"/>
    <p:sldId id="276" r:id="rId22"/>
    <p:sldId id="282" r:id="rId23"/>
    <p:sldId id="283" r:id="rId24"/>
    <p:sldId id="284" r:id="rId25"/>
    <p:sldId id="285" r:id="rId26"/>
    <p:sldId id="286" r:id="rId27"/>
    <p:sldId id="300" r:id="rId28"/>
    <p:sldId id="287" r:id="rId29"/>
    <p:sldId id="288" r:id="rId30"/>
    <p:sldId id="289" r:id="rId31"/>
    <p:sldId id="290" r:id="rId32"/>
    <p:sldId id="291" r:id="rId33"/>
    <p:sldId id="301" r:id="rId34"/>
    <p:sldId id="292" r:id="rId35"/>
    <p:sldId id="302" r:id="rId36"/>
    <p:sldId id="293" r:id="rId37"/>
    <p:sldId id="294" r:id="rId38"/>
    <p:sldId id="295" r:id="rId39"/>
    <p:sldId id="296" r:id="rId40"/>
    <p:sldId id="297" r:id="rId41"/>
    <p:sldId id="298" r:id="rId42"/>
    <p:sldId id="304" r:id="rId43"/>
    <p:sldId id="303" r:id="rId44"/>
    <p:sldId id="305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A46DC-36D6-447C-9FF6-16B04CBBDDDE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33793-6AE2-4918-A8E8-26EE46620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29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33793-6AE2-4918-A8E8-26EE4662007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38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юрий\Downloads\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5" y="148434"/>
            <a:ext cx="9144000" cy="646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0480" y="1597476"/>
            <a:ext cx="7200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chemeClr val="tx2"/>
              </a:solidFill>
            </a:endParaRPr>
          </a:p>
          <a:p>
            <a:r>
              <a:rPr lang="ru-RU" sz="3200" b="1" i="1" dirty="0" smtClean="0">
                <a:solidFill>
                  <a:schemeClr val="tx2"/>
                </a:solidFill>
              </a:rPr>
              <a:t>Роль педагога в создании условий для творческого становления личности обучающихся ШРР «Золотой Ключик»</a:t>
            </a:r>
          </a:p>
          <a:p>
            <a:endParaRPr lang="ru-RU" sz="3200" b="1" dirty="0">
              <a:solidFill>
                <a:schemeClr val="tx2"/>
              </a:solidFill>
            </a:endParaRPr>
          </a:p>
          <a:p>
            <a:pPr algn="ctr"/>
            <a:r>
              <a:rPr lang="ru-RU" sz="2400" b="1" dirty="0" smtClean="0"/>
              <a:t>Педагог МКУДО « ЦДОД»</a:t>
            </a:r>
          </a:p>
          <a:p>
            <a:pPr algn="ctr"/>
            <a:r>
              <a:rPr lang="ru-RU" sz="2400" b="1" dirty="0" smtClean="0"/>
              <a:t>  </a:t>
            </a:r>
            <a:r>
              <a:rPr lang="ru-RU" sz="2400" b="1" dirty="0" err="1" smtClean="0"/>
              <a:t>Бигаева</a:t>
            </a:r>
            <a:r>
              <a:rPr lang="ru-RU" sz="2400" b="1" dirty="0" smtClean="0"/>
              <a:t> С.П.</a:t>
            </a:r>
          </a:p>
          <a:p>
            <a:pPr algn="ctr"/>
            <a:r>
              <a:rPr lang="ru-RU" sz="2400" b="1" dirty="0" smtClean="0"/>
              <a:t>2016</a:t>
            </a:r>
          </a:p>
          <a:p>
            <a:pPr algn="ctr"/>
            <a:endParaRPr lang="ru-RU" sz="2400" dirty="0"/>
          </a:p>
          <a:p>
            <a:r>
              <a:rPr lang="ru-RU" dirty="0" smtClean="0"/>
              <a:t>                                   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7" b="13072"/>
          <a:stretch/>
        </p:blipFill>
        <p:spPr>
          <a:xfrm>
            <a:off x="6660232" y="3789040"/>
            <a:ext cx="2010081" cy="219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46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2"/>
            <a:ext cx="4800534" cy="3600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520" y="260648"/>
            <a:ext cx="383442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10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2662" y="188640"/>
            <a:ext cx="8856984" cy="882119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Выставка работ , посвященная 110-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летию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Агнии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Барто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787287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68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332656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Дети с </a:t>
            </a:r>
            <a:r>
              <a:rPr lang="ru-RU" dirty="0"/>
              <a:t>удовольствием работают с любым пластичным </a:t>
            </a:r>
            <a:r>
              <a:rPr lang="ru-RU" dirty="0" smtClean="0"/>
              <a:t>материалом, поэтому очень любят лепить. Так проходят уроки труда, когда мы работаем с пластилином.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3813888" cy="5085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46"/>
          <a:stretch/>
        </p:blipFill>
        <p:spPr>
          <a:xfrm>
            <a:off x="4686908" y="1556792"/>
            <a:ext cx="3961415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72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3985953" cy="2988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7"/>
          <a:stretch/>
        </p:blipFill>
        <p:spPr>
          <a:xfrm>
            <a:off x="4499992" y="2708920"/>
            <a:ext cx="4243542" cy="392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04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3"/>
            <a:ext cx="854794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09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188640"/>
            <a:ext cx="6984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уроках труда мы занимаемся аппликацией.  </a:t>
            </a:r>
            <a:r>
              <a:rPr lang="ru-RU" dirty="0"/>
              <a:t>С</a:t>
            </a:r>
            <a:r>
              <a:rPr lang="ru-RU" dirty="0" smtClean="0"/>
              <a:t> </a:t>
            </a:r>
            <a:r>
              <a:rPr lang="ru-RU" dirty="0"/>
              <a:t>этой целью ребенок использует разные материалы (бумага, ткань, пух, мех, засушенные листья, цветы, </a:t>
            </a:r>
            <a:r>
              <a:rPr lang="ru-RU" dirty="0" smtClean="0"/>
              <a:t>веточки и </a:t>
            </a:r>
            <a:r>
              <a:rPr lang="ru-RU" dirty="0"/>
              <a:t>многое </a:t>
            </a:r>
            <a:r>
              <a:rPr lang="ru-RU" dirty="0" smtClean="0"/>
              <a:t>другое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40825"/>
            <a:ext cx="7308304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45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160907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8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100392" cy="60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81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7956376" cy="59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66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172400" cy="61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42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юрий\Downloads\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1" y="26871"/>
            <a:ext cx="9144000" cy="646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" b="3650"/>
          <a:stretch/>
        </p:blipFill>
        <p:spPr>
          <a:xfrm>
            <a:off x="395536" y="1412776"/>
            <a:ext cx="4803774" cy="32968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9752" y="4869160"/>
            <a:ext cx="53872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Волшебные руки… Волшебные руки творящие…</a:t>
            </a:r>
          </a:p>
          <a:p>
            <a:r>
              <a:rPr lang="ru-RU" b="1" i="1" dirty="0"/>
              <a:t>Вы миру даруете свет и добро настоящее…</a:t>
            </a:r>
          </a:p>
          <a:p>
            <a:r>
              <a:rPr lang="ru-RU" b="1" i="1" dirty="0"/>
              <a:t>Язык красоты… Он таит в себе силу целебную…</a:t>
            </a:r>
          </a:p>
          <a:p>
            <a:r>
              <a:rPr lang="ru-RU" b="1" i="1" dirty="0"/>
              <a:t>Волшебные руки… И сердце, и сердце волшебное…</a:t>
            </a:r>
          </a:p>
        </p:txBody>
      </p:sp>
    </p:spTree>
    <p:extLst>
      <p:ext uri="{BB962C8B-B14F-4D97-AF65-F5344CB8AC3E}">
        <p14:creationId xmlns:p14="http://schemas.microsoft.com/office/powerpoint/2010/main" val="533466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01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34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27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5148064" cy="38610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150858"/>
            <a:ext cx="5868144" cy="440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15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777686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4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9" y="332656"/>
            <a:ext cx="8544949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94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7668344" cy="57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29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20821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                 Азбука- это предмет не только для чтения , но и для творческого подхода к изучению букв. Проекты  «На что похожа буква» и « Подарок для буквы» очень понравились детям  , они активно включились  вместе со взрослыми  в изготовление наглядного материала  для  уроков чтения. 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1224136" cy="16321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32656"/>
            <a:ext cx="1329612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09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407954" cy="58772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4664"/>
            <a:ext cx="4587908" cy="611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92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" y="548680"/>
            <a:ext cx="4623978" cy="6165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392488" cy="585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44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юрий\Downloads\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" y="0"/>
            <a:ext cx="9144000" cy="646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7704" y="2852936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27956" y="1628800"/>
            <a:ext cx="7272808" cy="4552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65"/>
              </a:spcAft>
            </a:pPr>
            <a:r>
              <a:rPr lang="ru-RU" sz="2400" b="1" kern="15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Творчество</a:t>
            </a:r>
            <a:r>
              <a:rPr lang="ru-RU" sz="2400" kern="15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 (креативность) - активная, целенаправленная деятельность человека, в результате которой возникает что-то новое, оригинальное.</a:t>
            </a:r>
          </a:p>
          <a:p>
            <a:pPr>
              <a:spcBef>
                <a:spcPts val="630"/>
              </a:spcBef>
              <a:spcAft>
                <a:spcPts val="630"/>
              </a:spcAft>
            </a:pPr>
            <a:r>
              <a:rPr lang="ru-RU" sz="2400" b="1" kern="15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Формирование творческой личности</a:t>
            </a:r>
            <a:r>
              <a:rPr lang="ru-RU" sz="2400" kern="15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 - одна из важных задач педагогической теории и практики на современном этапе.</a:t>
            </a:r>
          </a:p>
          <a:p>
            <a:pPr>
              <a:spcBef>
                <a:spcPts val="630"/>
              </a:spcBef>
              <a:spcAft>
                <a:spcPts val="630"/>
              </a:spcAft>
            </a:pPr>
            <a:r>
              <a:rPr lang="ru-RU" sz="2400" kern="15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Сегодня наше общество нуждается в нестандартных, разносторонне развитых личностях. Нужны не только знающие, но и способные к творческой деятельности люди.</a:t>
            </a:r>
            <a:endParaRPr lang="ru-RU" sz="2400" kern="15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756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1441"/>
            <a:ext cx="4569972" cy="6093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13" y="908720"/>
            <a:ext cx="3813888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2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7956376" cy="59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69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0283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386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620688"/>
            <a:ext cx="84249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    Математика - тоже вовсе не скучная наука, если подходить к изучению цифр творчески и с фантазией.</a:t>
            </a:r>
          </a:p>
          <a:p>
            <a:r>
              <a:rPr lang="ru-RU" sz="3600" dirty="0" smtClean="0"/>
              <a:t>Слепленные из пластилина и украшенные стразами, бусинами , бисером , гречкой цифры собираются в коллекции и помещаются на  выставку.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62173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407954" cy="58772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74" y="0"/>
            <a:ext cx="4379979" cy="3284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57" y="3429000"/>
            <a:ext cx="4160998" cy="312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81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284984"/>
            <a:ext cx="74888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Самое большой полет для творчества и детского и педагогического – это внеклассные мероприятия.</a:t>
            </a:r>
          </a:p>
          <a:p>
            <a:r>
              <a:rPr lang="ru-RU" sz="2800" dirty="0" smtClean="0"/>
              <a:t>«Праздник Осени», «Новогодний утренник», весенний утренник к  8 Марта, День Победы и выпускной праздник- эти мероприятия  радуют и детей и родителей.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3744416" cy="2808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60648"/>
            <a:ext cx="3456383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643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544949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62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299942" cy="5733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805" y="116632"/>
            <a:ext cx="537659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69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r="26755"/>
          <a:stretch/>
        </p:blipFill>
        <p:spPr>
          <a:xfrm>
            <a:off x="179512" y="116631"/>
            <a:ext cx="4464496" cy="56445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60648"/>
            <a:ext cx="4102845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484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" y="260648"/>
            <a:ext cx="5532107" cy="41490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/>
          <a:stretch/>
        </p:blipFill>
        <p:spPr>
          <a:xfrm>
            <a:off x="5364088" y="3549437"/>
            <a:ext cx="3600400" cy="318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0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юрий\Downloads\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7" y="53510"/>
            <a:ext cx="9144000" cy="646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0169" y="1844824"/>
            <a:ext cx="72728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 дошкольном периоде детства закладываются основы развития личности и формируются творческие </a:t>
            </a:r>
            <a:r>
              <a:rPr lang="ru-RU" sz="2400" dirty="0" smtClean="0"/>
              <a:t>способности. </a:t>
            </a:r>
            <a:r>
              <a:rPr lang="ru-RU" sz="2400" dirty="0"/>
              <a:t>Е</a:t>
            </a:r>
            <a:r>
              <a:rPr lang="ru-RU" sz="2400" dirty="0" smtClean="0"/>
              <a:t>сли </a:t>
            </a:r>
            <a:r>
              <a:rPr lang="ru-RU" sz="2400" dirty="0"/>
              <a:t>ребенок талантлив, он талантлив во многих сферах. Это говорит о том, что способности, проявляющиеся в одном виде деятельности, качественно влияют на развитие других. Поэтому обеспечение условий для творческой реализации личности дошкольников в разнообразных видах деятельности является основой для всестороннего развития ребёнка.</a:t>
            </a:r>
          </a:p>
        </p:txBody>
      </p:sp>
    </p:spTree>
    <p:extLst>
      <p:ext uri="{BB962C8B-B14F-4D97-AF65-F5344CB8AC3E}">
        <p14:creationId xmlns:p14="http://schemas.microsoft.com/office/powerpoint/2010/main" val="17321150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57200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420888"/>
            <a:ext cx="5436096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54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7632848" cy="57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669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787287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886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787287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684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648"/>
            <a:ext cx="5280587" cy="3960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4653136"/>
            <a:ext cx="66078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Люблю детей , люблю свою работу 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И увлекает меня творческий процесс.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А в той  стране , где вечно правит детство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Еще так много неизведанных чудес!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58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юрий\Downloads\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" y="30815"/>
            <a:ext cx="9144000" cy="646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1772816"/>
            <a:ext cx="67687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kern="150" dirty="0">
                <a:solidFill>
                  <a:srgbClr val="333333"/>
                </a:solidFill>
                <a:latin typeface="Helvetica Neue"/>
                <a:ea typeface="Arial Unicode MS"/>
                <a:cs typeface="Arial Unicode MS"/>
              </a:rPr>
              <a:t>Задача </a:t>
            </a:r>
            <a:r>
              <a:rPr lang="ru-RU" sz="2400" kern="150" dirty="0" smtClean="0">
                <a:solidFill>
                  <a:srgbClr val="333333"/>
                </a:solidFill>
                <a:latin typeface="Helvetica Neue"/>
                <a:ea typeface="Arial Unicode MS"/>
                <a:cs typeface="Arial Unicode MS"/>
              </a:rPr>
              <a:t>педагога состоит </a:t>
            </a:r>
            <a:r>
              <a:rPr lang="ru-RU" sz="2400" kern="150" dirty="0">
                <a:solidFill>
                  <a:srgbClr val="333333"/>
                </a:solidFill>
                <a:latin typeface="Helvetica Neue"/>
                <a:ea typeface="Arial Unicode MS"/>
                <a:cs typeface="Arial Unicode MS"/>
              </a:rPr>
              <a:t>в умении моделировать </a:t>
            </a:r>
            <a:r>
              <a:rPr lang="ru-RU" sz="2400" kern="150" dirty="0" smtClean="0">
                <a:solidFill>
                  <a:srgbClr val="333333"/>
                </a:solidFill>
                <a:latin typeface="Helvetica Neue"/>
                <a:ea typeface="Arial Unicode MS"/>
                <a:cs typeface="Arial Unicode MS"/>
              </a:rPr>
              <a:t>пространственно-предметную </a:t>
            </a:r>
            <a:r>
              <a:rPr lang="ru-RU" sz="2400" kern="150" dirty="0">
                <a:solidFill>
                  <a:srgbClr val="333333"/>
                </a:solidFill>
                <a:latin typeface="Helvetica Neue"/>
                <a:ea typeface="Arial Unicode MS"/>
                <a:cs typeface="Arial Unicode MS"/>
              </a:rPr>
              <a:t>развивающую среду, которая бы позволила ребенку проявить творческие способности, познавать способы образного воссоздания мира и языка искусств, реализовывать познавательно-эстетические и культурно-коммуникативные потребности в свободном выборе.</a:t>
            </a:r>
            <a:endParaRPr lang="ru-RU" sz="2400" kern="150" dirty="0">
              <a:effectLst/>
              <a:latin typeface="Times New Roman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004995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юрий\Downloads\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" y="30815"/>
            <a:ext cx="9144000" cy="646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9379" y="1340768"/>
            <a:ext cx="86409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Для развития детского творчества можно применить следующие </a:t>
            </a:r>
            <a:r>
              <a:rPr lang="ru-RU" sz="1600" b="1" dirty="0"/>
              <a:t>методы </a:t>
            </a:r>
            <a:r>
              <a:rPr lang="ru-RU" sz="1600" dirty="0"/>
              <a:t>обучения:</a:t>
            </a:r>
          </a:p>
          <a:p>
            <a:r>
              <a:rPr lang="ru-RU" sz="1600" dirty="0"/>
              <a:t>1) </a:t>
            </a:r>
            <a:r>
              <a:rPr lang="ru-RU" sz="1600" b="1" dirty="0"/>
              <a:t>информационно-рецептивный метод,</a:t>
            </a:r>
            <a:r>
              <a:rPr lang="ru-RU" sz="1600" dirty="0"/>
              <a:t> который включает в себя приёмы рассматривания и показа образца воспитателя;</a:t>
            </a:r>
          </a:p>
          <a:p>
            <a:r>
              <a:rPr lang="ru-RU" sz="1600" dirty="0"/>
              <a:t>2) </a:t>
            </a:r>
            <a:r>
              <a:rPr lang="ru-RU" sz="1600" b="1" dirty="0"/>
              <a:t>репродуктивный метод,</a:t>
            </a:r>
            <a:r>
              <a:rPr lang="ru-RU" sz="1600" dirty="0"/>
              <a:t> направленный на закрепление знаний и навыков детей. </a:t>
            </a:r>
            <a:r>
              <a:rPr lang="ru-RU" sz="1600" dirty="0" smtClean="0"/>
              <a:t>Он </a:t>
            </a:r>
            <a:r>
              <a:rPr lang="ru-RU" sz="1600" dirty="0"/>
              <a:t>включает в себя прием повтора, работы на черновиках, выполнение формообразующих движений рукой;</a:t>
            </a:r>
          </a:p>
          <a:p>
            <a:r>
              <a:rPr lang="ru-RU" sz="1600" dirty="0"/>
              <a:t>3) </a:t>
            </a:r>
            <a:r>
              <a:rPr lang="ru-RU" sz="1600" b="1" dirty="0"/>
              <a:t>эвристический метод,</a:t>
            </a:r>
            <a:r>
              <a:rPr lang="ru-RU" sz="1600" dirty="0"/>
              <a:t> который направлен на проявление самостоятельности в каком - либо моменте работы на занятии, т.е. педагог предлагает ребёнку выполнить часть работы самостоятельно;</a:t>
            </a:r>
          </a:p>
          <a:p>
            <a:r>
              <a:rPr lang="ru-RU" sz="1600" dirty="0"/>
              <a:t>4) </a:t>
            </a:r>
            <a:r>
              <a:rPr lang="ru-RU" sz="1600" b="1" dirty="0"/>
              <a:t>исследовательский метод,</a:t>
            </a:r>
            <a:r>
              <a:rPr lang="ru-RU" sz="1600" dirty="0"/>
              <a:t> развивающий у детей не только самостоятельность, но и фантазию и творчество. Педагог предлагает самостоятельно выполнить не какую - либо часть, а всю работу.</a:t>
            </a:r>
          </a:p>
          <a:p>
            <a:r>
              <a:rPr lang="ru-RU" sz="1600" dirty="0"/>
              <a:t>Но, </a:t>
            </a:r>
            <a:r>
              <a:rPr lang="ru-RU" sz="1600" dirty="0" smtClean="0"/>
              <a:t>во </a:t>
            </a:r>
            <a:r>
              <a:rPr lang="ru-RU" sz="1600" dirty="0"/>
              <a:t>многом результат работы ребёнка зависит от его заинтересованности, поэтому на занятии важно активизировать внимание дошкольника, побудить его к деятельности при </a:t>
            </a:r>
            <a:r>
              <a:rPr lang="ru-RU" sz="1600" dirty="0" smtClean="0"/>
              <a:t>помощи </a:t>
            </a:r>
            <a:r>
              <a:rPr lang="ru-RU" sz="1600" b="1" dirty="0" smtClean="0"/>
              <a:t>дополнительных </a:t>
            </a:r>
            <a:r>
              <a:rPr lang="ru-RU" sz="1600" b="1" dirty="0"/>
              <a:t>стимулов</a:t>
            </a:r>
            <a:r>
              <a:rPr lang="ru-RU" sz="1600" dirty="0"/>
              <a:t>. Такими стимулами могут быть:</a:t>
            </a:r>
          </a:p>
          <a:p>
            <a:r>
              <a:rPr lang="ru-RU" sz="1600" b="1" dirty="0"/>
              <a:t>- игра,</a:t>
            </a:r>
            <a:r>
              <a:rPr lang="ru-RU" sz="1600" dirty="0"/>
              <a:t> которая является основным видом деятельности детей;</a:t>
            </a:r>
          </a:p>
          <a:p>
            <a:r>
              <a:rPr lang="ru-RU" sz="1600" b="1" dirty="0"/>
              <a:t>- сюрпризный момент</a:t>
            </a:r>
            <a:r>
              <a:rPr lang="ru-RU" sz="1600" dirty="0"/>
              <a:t> - любимый герой сказки или мультфильма приходит в гости и приглашает ребенка отправиться в путешествие;</a:t>
            </a:r>
          </a:p>
          <a:p>
            <a:r>
              <a:rPr lang="ru-RU" sz="1600" b="1" dirty="0"/>
              <a:t>- просьба о помощи,</a:t>
            </a:r>
            <a:r>
              <a:rPr lang="ru-RU" sz="1600" dirty="0"/>
              <a:t> ведь дети никогда не откажутся помочь слабому, им важно почувствовать себя значимыми;</a:t>
            </a:r>
          </a:p>
          <a:p>
            <a:r>
              <a:rPr lang="ru-RU" sz="1600" b="1" dirty="0"/>
              <a:t>- живая, эмоциональная речь</a:t>
            </a:r>
            <a:r>
              <a:rPr lang="ru-RU" sz="1600" dirty="0"/>
              <a:t> воспитателя.</a:t>
            </a:r>
          </a:p>
        </p:txBody>
      </p:sp>
    </p:spTree>
    <p:extLst>
      <p:ext uri="{BB962C8B-B14F-4D97-AF65-F5344CB8AC3E}">
        <p14:creationId xmlns:p14="http://schemas.microsoft.com/office/powerpoint/2010/main" val="2009650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юрий\Downloads\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" y="30815"/>
            <a:ext cx="9144000" cy="646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2060848"/>
            <a:ext cx="7344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333333"/>
                </a:solidFill>
                <a:latin typeface="Helvetica Neue"/>
                <a:ea typeface="Arial Unicode MS"/>
                <a:cs typeface="Arial Unicode MS"/>
              </a:rPr>
              <a:t>Изобразительное искусство занимает важное место в эстетическом развитии детей дошкольного возраста.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31" y="3573016"/>
            <a:ext cx="3024336" cy="22655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90" y="3573016"/>
            <a:ext cx="3707904" cy="208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58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60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3"/>
            <a:ext cx="4320480" cy="3240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-17511"/>
            <a:ext cx="257175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132856"/>
            <a:ext cx="3489852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039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398</TotalTime>
  <Words>403</Words>
  <Application>Microsoft Office PowerPoint</Application>
  <PresentationFormat>Экран (4:3)</PresentationFormat>
  <Paragraphs>41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</dc:creator>
  <cp:lastModifiedBy>юрий</cp:lastModifiedBy>
  <cp:revision>18</cp:revision>
  <dcterms:created xsi:type="dcterms:W3CDTF">2016-02-24T19:29:30Z</dcterms:created>
  <dcterms:modified xsi:type="dcterms:W3CDTF">2016-02-28T19:04:02Z</dcterms:modified>
</cp:coreProperties>
</file>