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35"/>
  </p:notesMasterIdLst>
  <p:sldIdLst>
    <p:sldId id="256" r:id="rId2"/>
    <p:sldId id="283" r:id="rId3"/>
    <p:sldId id="305" r:id="rId4"/>
    <p:sldId id="285" r:id="rId5"/>
    <p:sldId id="286" r:id="rId6"/>
    <p:sldId id="287" r:id="rId7"/>
    <p:sldId id="288" r:id="rId8"/>
    <p:sldId id="289" r:id="rId9"/>
    <p:sldId id="307" r:id="rId10"/>
    <p:sldId id="294" r:id="rId11"/>
    <p:sldId id="295" r:id="rId12"/>
    <p:sldId id="296" r:id="rId13"/>
    <p:sldId id="297" r:id="rId14"/>
    <p:sldId id="299" r:id="rId15"/>
    <p:sldId id="298" r:id="rId16"/>
    <p:sldId id="306" r:id="rId17"/>
    <p:sldId id="308" r:id="rId18"/>
    <p:sldId id="301" r:id="rId19"/>
    <p:sldId id="290" r:id="rId20"/>
    <p:sldId id="304" r:id="rId21"/>
    <p:sldId id="303" r:id="rId22"/>
    <p:sldId id="310" r:id="rId23"/>
    <p:sldId id="302" r:id="rId24"/>
    <p:sldId id="309" r:id="rId25"/>
    <p:sldId id="312" r:id="rId26"/>
    <p:sldId id="314" r:id="rId27"/>
    <p:sldId id="315" r:id="rId28"/>
    <p:sldId id="316" r:id="rId29"/>
    <p:sldId id="317" r:id="rId30"/>
    <p:sldId id="318" r:id="rId31"/>
    <p:sldId id="320" r:id="rId32"/>
    <p:sldId id="311" r:id="rId33"/>
    <p:sldId id="319" r:id="rId3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79892" autoAdjust="0"/>
  </p:normalViewPr>
  <p:slideViewPr>
    <p:cSldViewPr>
      <p:cViewPr varScale="1">
        <p:scale>
          <a:sx n="59" d="100"/>
          <a:sy n="59" d="100"/>
        </p:scale>
        <p:origin x="173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B2EF3A-A5C2-4764-A31C-FF8E4813FE1D}" type="datetimeFigureOut">
              <a:rPr lang="ru-RU" smtClean="0"/>
              <a:t>01.02.2016</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1FA72-A443-4729-9B86-7B9AF5603EA6}" type="slidenum">
              <a:rPr lang="ru-RU" smtClean="0"/>
              <a:t>‹#›</a:t>
            </a:fld>
            <a:endParaRPr lang="ru-RU"/>
          </a:p>
        </p:txBody>
      </p:sp>
    </p:spTree>
    <p:extLst>
      <p:ext uri="{BB962C8B-B14F-4D97-AF65-F5344CB8AC3E}">
        <p14:creationId xmlns:p14="http://schemas.microsoft.com/office/powerpoint/2010/main" val="1682669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281FA72-A443-4729-9B86-7B9AF5603EA6}" type="slidenum">
              <a:rPr lang="ru-RU" smtClean="0"/>
              <a:t>1</a:t>
            </a:fld>
            <a:endParaRPr lang="ru-RU"/>
          </a:p>
        </p:txBody>
      </p:sp>
    </p:spTree>
    <p:extLst>
      <p:ext uri="{BB962C8B-B14F-4D97-AF65-F5344CB8AC3E}">
        <p14:creationId xmlns:p14="http://schemas.microsoft.com/office/powerpoint/2010/main" val="2274934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281FA72-A443-4729-9B86-7B9AF5603EA6}" type="slidenum">
              <a:rPr lang="ru-RU" smtClean="0"/>
              <a:t>9</a:t>
            </a:fld>
            <a:endParaRPr lang="ru-RU"/>
          </a:p>
        </p:txBody>
      </p:sp>
    </p:spTree>
    <p:extLst>
      <p:ext uri="{BB962C8B-B14F-4D97-AF65-F5344CB8AC3E}">
        <p14:creationId xmlns:p14="http://schemas.microsoft.com/office/powerpoint/2010/main" val="256218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281FA72-A443-4729-9B86-7B9AF5603EA6}" type="slidenum">
              <a:rPr lang="ru-RU" smtClean="0"/>
              <a:t>16</a:t>
            </a:fld>
            <a:endParaRPr lang="ru-RU"/>
          </a:p>
        </p:txBody>
      </p:sp>
    </p:spTree>
    <p:extLst>
      <p:ext uri="{BB962C8B-B14F-4D97-AF65-F5344CB8AC3E}">
        <p14:creationId xmlns:p14="http://schemas.microsoft.com/office/powerpoint/2010/main" val="210385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8458200" cy="5943600"/>
            <a:chOff x="0" y="0"/>
            <a:chExt cx="5328" cy="3744"/>
          </a:xfrm>
        </p:grpSpPr>
        <p:sp>
          <p:nvSpPr>
            <p:cNvPr id="11267"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endParaRPr lang="ru-RU"/>
            </a:p>
          </p:txBody>
        </p:sp>
        <p:sp>
          <p:nvSpPr>
            <p:cNvPr id="11268"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endParaRPr lang="ru-RU"/>
            </a:p>
          </p:txBody>
        </p:sp>
      </p:grpSp>
      <p:sp>
        <p:nvSpPr>
          <p:cNvPr id="112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11270" name="Rectangle 6"/>
          <p:cNvSpPr>
            <a:spLocks noGrp="1" noChangeArrowheads="1"/>
          </p:cNvSpPr>
          <p:nvPr>
            <p:ph type="dt" sz="quarter" idx="2"/>
          </p:nvPr>
        </p:nvSpPr>
        <p:spPr/>
        <p:txBody>
          <a:bodyPr/>
          <a:lstStyle>
            <a:lvl1pPr>
              <a:defRPr/>
            </a:lvl1pPr>
          </a:lstStyle>
          <a:p>
            <a:endParaRPr lang="ru-RU"/>
          </a:p>
        </p:txBody>
      </p:sp>
      <p:sp>
        <p:nvSpPr>
          <p:cNvPr id="11271" name="Rectangle 7"/>
          <p:cNvSpPr>
            <a:spLocks noGrp="1" noChangeArrowheads="1"/>
          </p:cNvSpPr>
          <p:nvPr>
            <p:ph type="ftr" sz="quarter" idx="3"/>
          </p:nvPr>
        </p:nvSpPr>
        <p:spPr/>
        <p:txBody>
          <a:bodyPr/>
          <a:lstStyle>
            <a:lvl1pPr>
              <a:defRPr/>
            </a:lvl1pPr>
          </a:lstStyle>
          <a:p>
            <a:endParaRPr lang="ru-RU"/>
          </a:p>
        </p:txBody>
      </p:sp>
      <p:sp>
        <p:nvSpPr>
          <p:cNvPr id="11272" name="Rectangle 8"/>
          <p:cNvSpPr>
            <a:spLocks noGrp="1" noChangeArrowheads="1"/>
          </p:cNvSpPr>
          <p:nvPr>
            <p:ph type="sldNum" sz="quarter" idx="4"/>
          </p:nvPr>
        </p:nvSpPr>
        <p:spPr/>
        <p:txBody>
          <a:bodyPr/>
          <a:lstStyle>
            <a:lvl1pPr>
              <a:defRPr/>
            </a:lvl1pPr>
          </a:lstStyle>
          <a:p>
            <a:fld id="{71234565-EC03-47D3-9D97-4757CDB6E3F6}" type="slidenum">
              <a:rPr lang="ru-RU"/>
              <a:pPr/>
              <a:t>‹#›</a:t>
            </a:fld>
            <a:endParaRPr lang="ru-RU"/>
          </a:p>
        </p:txBody>
      </p:sp>
      <p:sp>
        <p:nvSpPr>
          <p:cNvPr id="112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ru-RU"/>
              <a:t>Образец заголовка</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0958B381-2B46-4A19-8BC2-72B568379CE3}"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2136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21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C988CA6-D740-4B26-B70C-2D8162A09FCC}"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45780E6-B185-4A05-8814-136392F84FDF}"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F863290-52EC-4042-9275-B74EBC1F3B3F}"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4981D067-EFBE-43F9-8466-2A18CB90AA64}"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6C4EC369-B8C2-4223-B007-B08552DB1CB2}"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DF7F0E27-2E27-4A2F-93A7-1B7890000EDB}"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C3D975DF-E0E3-48E1-8393-035A62DEC3FF}"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D14D2922-E6EA-44B7-9CCD-4ABA929EB5A0}"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DD1FC7CA-FF3E-4F06-800C-6F2EC529AC6A}"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0"/>
            <a:ext cx="7242175" cy="1981200"/>
            <a:chOff x="0" y="0"/>
            <a:chExt cx="4562" cy="1248"/>
          </a:xfrm>
        </p:grpSpPr>
        <p:sp>
          <p:nvSpPr>
            <p:cNvPr id="102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endParaRPr lang="ru-RU"/>
            </a:p>
          </p:txBody>
        </p:sp>
        <p:sp>
          <p:nvSpPr>
            <p:cNvPr id="10244"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endParaRPr lang="ru-RU"/>
            </a:p>
          </p:txBody>
        </p:sp>
      </p:grpSp>
      <p:sp>
        <p:nvSpPr>
          <p:cNvPr id="102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ru-RU"/>
          </a:p>
        </p:txBody>
      </p:sp>
      <p:sp>
        <p:nvSpPr>
          <p:cNvPr id="102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ru-RU"/>
          </a:p>
        </p:txBody>
      </p:sp>
      <p:sp>
        <p:nvSpPr>
          <p:cNvPr id="102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337960AB-923A-48A5-A9DF-42E25F1D3220}" type="slidenum">
              <a:rPr lang="ru-RU"/>
              <a:pPr/>
              <a:t>‹#›</a:t>
            </a:fld>
            <a:endParaRPr lang="ru-RU"/>
          </a:p>
        </p:txBody>
      </p:sp>
    </p:spTree>
  </p:cSld>
  <p:clrMap bg1="dk2" tx1="lt1" bg2="dk1"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n.wikipedia.org/wiki/General_Motor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n.wikipedia.org/wiki/General_Motor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Sport_utility_vehicle" TargetMode="External"/><Relationship Id="rId2" Type="http://schemas.openxmlformats.org/officeDocument/2006/relationships/hyperlink" Target="https://en.wikipedia.org/wiki/Minivan"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en.wikipedia.org/wiki/Chrysler"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en.wikipedia.org/wiki/Automobile_manufacturer"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Australasia" TargetMode="External"/><Relationship Id="rId2" Type="http://schemas.openxmlformats.org/officeDocument/2006/relationships/hyperlink" Target="https://en.wikipedia.org/wiki/Automotive_industry" TargetMode="Externa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en.wikipedia.org/wiki/Port_Melbourne,_Victoria"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hyperlink" Target="http://www.perfekt.ru/dictionaries/tech.html" TargetMode="External"/><Relationship Id="rId2" Type="http://schemas.openxmlformats.org/officeDocument/2006/relationships/hyperlink" Target="https://ru.wikipedia.org/wiki/" TargetMode="External"/><Relationship Id="rId1" Type="http://schemas.openxmlformats.org/officeDocument/2006/relationships/slideLayout" Target="../slideLayouts/slideLayout2.xml"/><Relationship Id="rId6" Type="http://schemas.openxmlformats.org/officeDocument/2006/relationships/hyperlink" Target="https://yandex.ru/images/" TargetMode="External"/><Relationship Id="rId5" Type="http://schemas.openxmlformats.org/officeDocument/2006/relationships/hyperlink" Target="http://subscribe.ru/group/razgovornyij-anglijskij-uchim-yazyik-vmeste/8822904/" TargetMode="External"/><Relationship Id="rId4" Type="http://schemas.openxmlformats.org/officeDocument/2006/relationships/hyperlink" Target="http://s-english.ru/dialogi/at-the-car-servicu-statio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750" y="188640"/>
            <a:ext cx="7843838" cy="6264695"/>
          </a:xfrm>
        </p:spPr>
        <p:txBody>
          <a:bodyPr/>
          <a:lstStyle/>
          <a:p>
            <a:r>
              <a:rPr lang="ru-RU" sz="3200" dirty="0" smtClean="0">
                <a:latin typeface="Monotype Corsiva" pitchFamily="66" charset="0"/>
              </a:rPr>
              <a:t>ВНЕКЛАССНОЕ МЕРОПРИЯТИЕ</a:t>
            </a:r>
            <a:br>
              <a:rPr lang="ru-RU" sz="3200" dirty="0" smtClean="0">
                <a:latin typeface="Monotype Corsiva" pitchFamily="66" charset="0"/>
              </a:rPr>
            </a:br>
            <a:r>
              <a:rPr lang="ru-RU" sz="3200" dirty="0" smtClean="0">
                <a:latin typeface="Monotype Corsiva" pitchFamily="66" charset="0"/>
              </a:rPr>
              <a:t>по АНГЛИЙСКОМУ  ЯЗЫКУ</a:t>
            </a:r>
            <a:r>
              <a:rPr lang="ru-RU" sz="3200" dirty="0">
                <a:latin typeface="Monotype Corsiva" pitchFamily="66" charset="0"/>
              </a:rPr>
              <a:t/>
            </a:r>
            <a:br>
              <a:rPr lang="ru-RU" sz="3200" dirty="0">
                <a:latin typeface="Monotype Corsiva" pitchFamily="66" charset="0"/>
              </a:rPr>
            </a:br>
            <a:r>
              <a:rPr lang="ru-RU" sz="3200" dirty="0" smtClean="0">
                <a:latin typeface="Monotype Corsiva" pitchFamily="66" charset="0"/>
              </a:rPr>
              <a:t>ИГРА</a:t>
            </a:r>
            <a:r>
              <a:rPr lang="ru-RU" sz="3200" dirty="0">
                <a:latin typeface="Monotype Corsiva" pitchFamily="66" charset="0"/>
              </a:rPr>
              <a:t/>
            </a:r>
            <a:br>
              <a:rPr lang="ru-RU" sz="3200" dirty="0">
                <a:latin typeface="Monotype Corsiva" pitchFamily="66" charset="0"/>
              </a:rPr>
            </a:br>
            <a:r>
              <a:rPr lang="ru-RU" sz="3200" dirty="0" smtClean="0">
                <a:solidFill>
                  <a:schemeClr val="tx2">
                    <a:lumMod val="75000"/>
                  </a:schemeClr>
                </a:solidFill>
                <a:latin typeface="Monotype Corsiva" pitchFamily="66" charset="0"/>
              </a:rPr>
              <a:t>«БРЕЙН -РИНГ» </a:t>
            </a:r>
            <a:r>
              <a:rPr lang="ru-RU" sz="3200" dirty="0">
                <a:solidFill>
                  <a:schemeClr val="tx2">
                    <a:lumMod val="75000"/>
                  </a:schemeClr>
                </a:solidFill>
                <a:latin typeface="Monotype Corsiva" pitchFamily="66" charset="0"/>
              </a:rPr>
              <a:t/>
            </a:r>
            <a:br>
              <a:rPr lang="ru-RU" sz="3200" dirty="0">
                <a:solidFill>
                  <a:schemeClr val="tx2">
                    <a:lumMod val="75000"/>
                  </a:schemeClr>
                </a:solidFill>
                <a:latin typeface="Monotype Corsiva" pitchFamily="66" charset="0"/>
              </a:rPr>
            </a:br>
            <a:r>
              <a:rPr lang="ru-RU" sz="4400" dirty="0">
                <a:latin typeface="Monotype Corsiva" pitchFamily="66" charset="0"/>
              </a:rPr>
              <a:t>по </a:t>
            </a:r>
            <a:r>
              <a:rPr lang="ru-RU" sz="4400" dirty="0" smtClean="0">
                <a:latin typeface="Monotype Corsiva" pitchFamily="66" charset="0"/>
              </a:rPr>
              <a:t>теме</a:t>
            </a:r>
            <a:br>
              <a:rPr lang="ru-RU" sz="4400" dirty="0" smtClean="0">
                <a:latin typeface="Monotype Corsiva" pitchFamily="66" charset="0"/>
              </a:rPr>
            </a:br>
            <a:r>
              <a:rPr lang="ru-RU" sz="4400" dirty="0" smtClean="0">
                <a:solidFill>
                  <a:srgbClr val="FFFF00"/>
                </a:solidFill>
                <a:latin typeface="Monotype Corsiva" pitchFamily="66" charset="0"/>
              </a:rPr>
              <a:t>«Моя профессия – моё будущее»</a:t>
            </a:r>
            <a:br>
              <a:rPr lang="ru-RU" sz="4400" dirty="0" smtClean="0">
                <a:solidFill>
                  <a:srgbClr val="FFFF00"/>
                </a:solidFill>
                <a:latin typeface="Monotype Corsiva" pitchFamily="66" charset="0"/>
              </a:rPr>
            </a:br>
            <a:r>
              <a:rPr lang="ru-RU" sz="4400" dirty="0" smtClean="0">
                <a:solidFill>
                  <a:srgbClr val="FFFF00"/>
                </a:solidFill>
                <a:latin typeface="Monotype Corsiva" pitchFamily="66" charset="0"/>
              </a:rPr>
              <a:t>«</a:t>
            </a:r>
            <a:r>
              <a:rPr lang="en-US" sz="4400" dirty="0" smtClean="0">
                <a:solidFill>
                  <a:srgbClr val="FFFF00"/>
                </a:solidFill>
                <a:latin typeface="Monotype Corsiva" pitchFamily="66" charset="0"/>
              </a:rPr>
              <a:t>My profession is my future</a:t>
            </a:r>
            <a:r>
              <a:rPr lang="ru-RU" sz="4400" dirty="0" smtClean="0">
                <a:solidFill>
                  <a:srgbClr val="FFFF00"/>
                </a:solidFill>
                <a:latin typeface="Monotype Corsiva" pitchFamily="66" charset="0"/>
              </a:rPr>
              <a:t>»</a:t>
            </a:r>
            <a:r>
              <a:rPr lang="ru-RU" sz="4400" dirty="0">
                <a:solidFill>
                  <a:srgbClr val="FFFF00"/>
                </a:solidFill>
                <a:latin typeface="Monotype Corsiva" pitchFamily="66" charset="0"/>
              </a:rPr>
              <a:t/>
            </a:r>
            <a:br>
              <a:rPr lang="ru-RU" sz="4400" dirty="0">
                <a:solidFill>
                  <a:srgbClr val="FFFF00"/>
                </a:solidFill>
                <a:latin typeface="Monotype Corsiva" pitchFamily="66" charset="0"/>
              </a:rPr>
            </a:br>
            <a:r>
              <a:rPr lang="ru-RU" sz="4800" dirty="0">
                <a:latin typeface="Monotype Corsiva" pitchFamily="66" charset="0"/>
              </a:rPr>
              <a:t> </a:t>
            </a:r>
            <a:r>
              <a:rPr lang="ru-RU" sz="2400" dirty="0" smtClean="0">
                <a:latin typeface="Monotype Corsiva" pitchFamily="66" charset="0"/>
              </a:rPr>
              <a:t>Преподаватель Английского языка</a:t>
            </a:r>
            <a:r>
              <a:rPr lang="ru-RU" sz="2400" dirty="0">
                <a:latin typeface="Monotype Corsiva" pitchFamily="66" charset="0"/>
              </a:rPr>
              <a:t/>
            </a:r>
            <a:br>
              <a:rPr lang="ru-RU" sz="2400" dirty="0">
                <a:latin typeface="Monotype Corsiva" pitchFamily="66" charset="0"/>
              </a:rPr>
            </a:br>
            <a:r>
              <a:rPr lang="ru-RU" sz="2400" dirty="0" smtClean="0">
                <a:latin typeface="Monotype Corsiva" pitchFamily="66" charset="0"/>
              </a:rPr>
              <a:t>Афанасьева Анна Викторовна</a:t>
            </a:r>
            <a:r>
              <a:rPr lang="ru-RU" sz="2400" dirty="0">
                <a:latin typeface="Monotype Corsiva" pitchFamily="66" charset="0"/>
              </a:rPr>
              <a:t/>
            </a:r>
            <a:br>
              <a:rPr lang="ru-RU" sz="2400" dirty="0">
                <a:latin typeface="Monotype Corsiva" pitchFamily="66" charset="0"/>
              </a:rPr>
            </a:br>
            <a:r>
              <a:rPr lang="ru-RU" sz="2400" dirty="0">
                <a:latin typeface="Monotype Corsiva" pitchFamily="66" charset="0"/>
              </a:rPr>
              <a:t>  </a:t>
            </a:r>
            <a:r>
              <a:rPr lang="ru-RU" sz="2400" dirty="0" smtClean="0">
                <a:latin typeface="Monotype Corsiva" pitchFamily="66" charset="0"/>
              </a:rPr>
              <a:t>ГБП  ОУ «Тверской политехнический колледж»</a:t>
            </a:r>
            <a:r>
              <a:rPr lang="ru-RU" sz="2400" dirty="0">
                <a:latin typeface="Monotype Corsiva" pitchFamily="66" charset="0"/>
              </a:rPr>
              <a:t/>
            </a:r>
            <a:br>
              <a:rPr lang="ru-RU" sz="2400" dirty="0">
                <a:latin typeface="Monotype Corsiva" pitchFamily="66" charset="0"/>
              </a:rPr>
            </a:br>
            <a:r>
              <a:rPr lang="ru-RU" sz="2400" dirty="0" smtClean="0">
                <a:latin typeface="Monotype Corsiva" pitchFamily="66" charset="0"/>
              </a:rPr>
              <a:t>г. Тверь, 2016</a:t>
            </a:r>
            <a:endParaRPr lang="ru-RU" sz="2400" dirty="0">
              <a:latin typeface="Monotype Corsiva"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9512" y="5013176"/>
            <a:ext cx="8602569" cy="1584176"/>
          </a:xfrm>
        </p:spPr>
        <p:txBody>
          <a:bodyPr/>
          <a:lstStyle/>
          <a:p>
            <a:pPr algn="l"/>
            <a:r>
              <a:rPr lang="ru-RU" sz="2000" dirty="0" smtClean="0">
                <a:effectLst/>
                <a:latin typeface="Monotype Corsiva" pitchFamily="66" charset="0"/>
              </a:rPr>
              <a:t>1. </a:t>
            </a:r>
            <a:r>
              <a:rPr lang="en-US" sz="2000" dirty="0" smtClean="0">
                <a:effectLst/>
                <a:latin typeface="Monotype Corsiva" pitchFamily="66" charset="0"/>
              </a:rPr>
              <a:t>Bonnet</a:t>
            </a:r>
            <a:r>
              <a:rPr lang="en-US" sz="2000" dirty="0">
                <a:effectLst/>
                <a:latin typeface="Monotype Corsiva" pitchFamily="66" charset="0"/>
              </a:rPr>
              <a:t> </a:t>
            </a:r>
            <a:r>
              <a:rPr lang="en-US" sz="2000" dirty="0" smtClean="0">
                <a:effectLst/>
                <a:latin typeface="Monotype Corsiva" pitchFamily="66" charset="0"/>
              </a:rPr>
              <a:t> </a:t>
            </a:r>
            <a:r>
              <a:rPr lang="en-US" sz="2000" dirty="0">
                <a:effectLst/>
                <a:latin typeface="Monotype Corsiva" pitchFamily="66" charset="0"/>
              </a:rPr>
              <a:t>– </a:t>
            </a:r>
            <a:r>
              <a:rPr lang="ru-RU" sz="2000" dirty="0" smtClean="0">
                <a:effectLst/>
                <a:latin typeface="Monotype Corsiva" pitchFamily="66" charset="0"/>
              </a:rPr>
              <a:t>капот</a:t>
            </a:r>
            <a:r>
              <a:rPr lang="en-US" sz="2000" dirty="0" smtClean="0">
                <a:effectLst/>
                <a:latin typeface="Monotype Corsiva" pitchFamily="66" charset="0"/>
              </a:rPr>
              <a:t>  </a:t>
            </a:r>
            <a:r>
              <a:rPr lang="ru-RU" sz="2000" dirty="0" smtClean="0">
                <a:effectLst/>
                <a:latin typeface="Monotype Corsiva" pitchFamily="66" charset="0"/>
              </a:rPr>
              <a:t>2. </a:t>
            </a:r>
            <a:r>
              <a:rPr lang="en-US" sz="2000" dirty="0" smtClean="0">
                <a:effectLst/>
                <a:latin typeface="Monotype Corsiva" pitchFamily="66" charset="0"/>
              </a:rPr>
              <a:t>Wing mirror </a:t>
            </a:r>
            <a:r>
              <a:rPr lang="en-US" sz="2000" dirty="0">
                <a:effectLst/>
                <a:latin typeface="Monotype Corsiva" pitchFamily="66" charset="0"/>
              </a:rPr>
              <a:t>– </a:t>
            </a:r>
            <a:r>
              <a:rPr lang="ru-RU" sz="2000" dirty="0">
                <a:effectLst/>
                <a:latin typeface="Monotype Corsiva" pitchFamily="66" charset="0"/>
              </a:rPr>
              <a:t>боковое </a:t>
            </a:r>
            <a:r>
              <a:rPr lang="ru-RU" sz="2000" dirty="0" smtClean="0">
                <a:effectLst/>
                <a:latin typeface="Monotype Corsiva" pitchFamily="66" charset="0"/>
              </a:rPr>
              <a:t>зеркало</a:t>
            </a:r>
            <a:r>
              <a:rPr lang="en-US" sz="2000" dirty="0" smtClean="0">
                <a:effectLst/>
                <a:latin typeface="Monotype Corsiva" pitchFamily="66" charset="0"/>
              </a:rPr>
              <a:t>   </a:t>
            </a:r>
            <a:r>
              <a:rPr lang="ru-RU" sz="2000" dirty="0" smtClean="0">
                <a:effectLst/>
                <a:latin typeface="Monotype Corsiva" pitchFamily="66" charset="0"/>
              </a:rPr>
              <a:t>3. </a:t>
            </a:r>
            <a:r>
              <a:rPr lang="en-US" sz="2000" dirty="0" smtClean="0">
                <a:effectLst/>
                <a:latin typeface="Monotype Corsiva" pitchFamily="66" charset="0"/>
              </a:rPr>
              <a:t>Windscreen</a:t>
            </a:r>
            <a:r>
              <a:rPr lang="en-US" sz="2000" dirty="0">
                <a:effectLst/>
                <a:latin typeface="Monotype Corsiva" pitchFamily="66" charset="0"/>
              </a:rPr>
              <a:t> </a:t>
            </a:r>
            <a:r>
              <a:rPr lang="en-US" sz="2000" dirty="0" smtClean="0">
                <a:effectLst/>
                <a:latin typeface="Monotype Corsiva" pitchFamily="66" charset="0"/>
              </a:rPr>
              <a:t>– </a:t>
            </a:r>
            <a:r>
              <a:rPr lang="ru-RU" sz="2000" dirty="0">
                <a:effectLst/>
                <a:latin typeface="Monotype Corsiva" pitchFamily="66" charset="0"/>
              </a:rPr>
              <a:t>лобовое стекло</a:t>
            </a:r>
            <a:br>
              <a:rPr lang="ru-RU" sz="2000" dirty="0">
                <a:effectLst/>
                <a:latin typeface="Monotype Corsiva" pitchFamily="66" charset="0"/>
              </a:rPr>
            </a:br>
            <a:r>
              <a:rPr lang="en-US" sz="2000" dirty="0">
                <a:effectLst/>
                <a:latin typeface="Monotype Corsiva" pitchFamily="66" charset="0"/>
              </a:rPr>
              <a:t>4</a:t>
            </a:r>
            <a:r>
              <a:rPr lang="ru-RU" sz="2000" dirty="0" smtClean="0">
                <a:effectLst/>
                <a:latin typeface="Monotype Corsiva" pitchFamily="66" charset="0"/>
              </a:rPr>
              <a:t>.</a:t>
            </a:r>
            <a:r>
              <a:rPr lang="en-US" sz="2000" dirty="0" smtClean="0">
                <a:effectLst/>
                <a:latin typeface="Monotype Corsiva" pitchFamily="66" charset="0"/>
              </a:rPr>
              <a:t>Rear-view </a:t>
            </a:r>
            <a:r>
              <a:rPr lang="en-US" sz="2000" dirty="0">
                <a:effectLst/>
                <a:latin typeface="Monotype Corsiva" pitchFamily="66" charset="0"/>
              </a:rPr>
              <a:t>mirror </a:t>
            </a:r>
            <a:r>
              <a:rPr lang="en-US" sz="2000" dirty="0" smtClean="0">
                <a:effectLst/>
                <a:latin typeface="Monotype Corsiva" pitchFamily="66" charset="0"/>
              </a:rPr>
              <a:t>– </a:t>
            </a:r>
            <a:r>
              <a:rPr lang="ru-RU" sz="2000" dirty="0">
                <a:effectLst/>
                <a:latin typeface="Monotype Corsiva" pitchFamily="66" charset="0"/>
              </a:rPr>
              <a:t>зеркало заднего </a:t>
            </a:r>
            <a:r>
              <a:rPr lang="ru-RU" sz="2000" dirty="0" smtClean="0">
                <a:effectLst/>
                <a:latin typeface="Monotype Corsiva" pitchFamily="66" charset="0"/>
              </a:rPr>
              <a:t>вида</a:t>
            </a:r>
            <a:r>
              <a:rPr lang="en-US" sz="2000" dirty="0" smtClean="0">
                <a:effectLst/>
                <a:latin typeface="Monotype Corsiva" pitchFamily="66" charset="0"/>
              </a:rPr>
              <a:t>     5</a:t>
            </a:r>
            <a:r>
              <a:rPr lang="ru-RU" sz="2000" dirty="0" smtClean="0">
                <a:effectLst/>
                <a:latin typeface="Monotype Corsiva" pitchFamily="66" charset="0"/>
              </a:rPr>
              <a:t>. </a:t>
            </a:r>
            <a:r>
              <a:rPr lang="en-US" sz="2000" dirty="0" smtClean="0">
                <a:effectLst/>
                <a:latin typeface="Monotype Corsiva" pitchFamily="66" charset="0"/>
              </a:rPr>
              <a:t>Windscreen </a:t>
            </a:r>
            <a:r>
              <a:rPr lang="en-US" sz="2000" dirty="0">
                <a:effectLst/>
                <a:latin typeface="Monotype Corsiva" pitchFamily="66" charset="0"/>
              </a:rPr>
              <a:t>wiper </a:t>
            </a:r>
            <a:r>
              <a:rPr lang="en-US" sz="2000" dirty="0" smtClean="0">
                <a:effectLst/>
                <a:latin typeface="Monotype Corsiva" pitchFamily="66" charset="0"/>
              </a:rPr>
              <a:t> </a:t>
            </a:r>
            <a:r>
              <a:rPr lang="en-US" sz="2000" dirty="0">
                <a:effectLst/>
                <a:latin typeface="Monotype Corsiva" pitchFamily="66" charset="0"/>
              </a:rPr>
              <a:t>– «</a:t>
            </a:r>
            <a:r>
              <a:rPr lang="ru-RU" sz="2000" dirty="0">
                <a:effectLst/>
                <a:latin typeface="Monotype Corsiva" pitchFamily="66" charset="0"/>
              </a:rPr>
              <a:t>дворник»</a:t>
            </a:r>
            <a:br>
              <a:rPr lang="ru-RU" sz="2000" dirty="0">
                <a:effectLst/>
                <a:latin typeface="Monotype Corsiva" pitchFamily="66" charset="0"/>
              </a:rPr>
            </a:br>
            <a:r>
              <a:rPr lang="en-US" sz="2000" dirty="0">
                <a:effectLst/>
                <a:latin typeface="Monotype Corsiva" pitchFamily="66" charset="0"/>
              </a:rPr>
              <a:t>6</a:t>
            </a:r>
            <a:r>
              <a:rPr lang="ru-RU" sz="2000" dirty="0" smtClean="0">
                <a:effectLst/>
                <a:latin typeface="Monotype Corsiva" pitchFamily="66" charset="0"/>
              </a:rPr>
              <a:t>. </a:t>
            </a:r>
            <a:r>
              <a:rPr lang="en-US" sz="2000" dirty="0" smtClean="0">
                <a:effectLst/>
                <a:latin typeface="Monotype Corsiva" pitchFamily="66" charset="0"/>
              </a:rPr>
              <a:t>Door</a:t>
            </a:r>
            <a:r>
              <a:rPr lang="en-US" sz="2000" dirty="0">
                <a:effectLst/>
                <a:latin typeface="Monotype Corsiva" pitchFamily="66" charset="0"/>
              </a:rPr>
              <a:t> – </a:t>
            </a:r>
            <a:r>
              <a:rPr lang="ru-RU" sz="2000" dirty="0" smtClean="0">
                <a:effectLst/>
                <a:latin typeface="Monotype Corsiva" pitchFamily="66" charset="0"/>
              </a:rPr>
              <a:t>дверь</a:t>
            </a:r>
            <a:r>
              <a:rPr lang="en-US" sz="2000" dirty="0" smtClean="0">
                <a:effectLst/>
                <a:latin typeface="Monotype Corsiva" pitchFamily="66" charset="0"/>
              </a:rPr>
              <a:t>   7</a:t>
            </a:r>
            <a:r>
              <a:rPr lang="ru-RU" sz="2000" dirty="0" smtClean="0">
                <a:effectLst/>
                <a:latin typeface="Monotype Corsiva" pitchFamily="66" charset="0"/>
              </a:rPr>
              <a:t>. </a:t>
            </a:r>
            <a:r>
              <a:rPr lang="en-US" sz="2000" dirty="0" smtClean="0">
                <a:effectLst/>
                <a:latin typeface="Monotype Corsiva" pitchFamily="66" charset="0"/>
              </a:rPr>
              <a:t>Boot</a:t>
            </a:r>
            <a:r>
              <a:rPr lang="en-US" sz="2000" dirty="0">
                <a:effectLst/>
                <a:latin typeface="Monotype Corsiva" pitchFamily="66" charset="0"/>
              </a:rPr>
              <a:t> </a:t>
            </a:r>
            <a:r>
              <a:rPr lang="en-US" sz="2000" dirty="0" smtClean="0">
                <a:effectLst/>
                <a:latin typeface="Monotype Corsiva" pitchFamily="66" charset="0"/>
              </a:rPr>
              <a:t> </a:t>
            </a:r>
            <a:r>
              <a:rPr lang="en-US" sz="2000" dirty="0">
                <a:effectLst/>
                <a:latin typeface="Monotype Corsiva" pitchFamily="66" charset="0"/>
              </a:rPr>
              <a:t>– </a:t>
            </a:r>
            <a:r>
              <a:rPr lang="ru-RU" sz="2000" dirty="0" smtClean="0">
                <a:effectLst/>
                <a:latin typeface="Monotype Corsiva" pitchFamily="66" charset="0"/>
              </a:rPr>
              <a:t>багажник</a:t>
            </a:r>
            <a:r>
              <a:rPr lang="en-US" sz="2000" dirty="0" smtClean="0">
                <a:effectLst/>
                <a:latin typeface="Monotype Corsiva" pitchFamily="66" charset="0"/>
              </a:rPr>
              <a:t>      8</a:t>
            </a:r>
            <a:r>
              <a:rPr lang="ru-RU" sz="2000" dirty="0" smtClean="0">
                <a:effectLst/>
                <a:latin typeface="Monotype Corsiva" pitchFamily="66" charset="0"/>
              </a:rPr>
              <a:t>. </a:t>
            </a:r>
            <a:r>
              <a:rPr lang="en-US" sz="2000" dirty="0" smtClean="0">
                <a:effectLst/>
                <a:latin typeface="Monotype Corsiva" pitchFamily="66" charset="0"/>
              </a:rPr>
              <a:t>Tire</a:t>
            </a:r>
            <a:r>
              <a:rPr lang="en-US" sz="2000" dirty="0">
                <a:effectLst/>
                <a:latin typeface="Monotype Corsiva" pitchFamily="66" charset="0"/>
              </a:rPr>
              <a:t> </a:t>
            </a:r>
            <a:r>
              <a:rPr lang="en-US" sz="2000" dirty="0" smtClean="0">
                <a:effectLst/>
                <a:latin typeface="Monotype Corsiva" pitchFamily="66" charset="0"/>
              </a:rPr>
              <a:t>– </a:t>
            </a:r>
            <a:r>
              <a:rPr lang="ru-RU" sz="2000" dirty="0" smtClean="0">
                <a:effectLst/>
                <a:latin typeface="Monotype Corsiva" pitchFamily="66" charset="0"/>
              </a:rPr>
              <a:t>шина</a:t>
            </a:r>
            <a:r>
              <a:rPr lang="en-US" sz="2000" dirty="0" smtClean="0">
                <a:effectLst/>
                <a:latin typeface="Monotype Corsiva" pitchFamily="66" charset="0"/>
              </a:rPr>
              <a:t>      9</a:t>
            </a:r>
            <a:r>
              <a:rPr lang="ru-RU" sz="2000" dirty="0" smtClean="0">
                <a:effectLst/>
                <a:latin typeface="Monotype Corsiva" pitchFamily="66" charset="0"/>
              </a:rPr>
              <a:t>. </a:t>
            </a:r>
            <a:r>
              <a:rPr lang="en-US" sz="2000" dirty="0" smtClean="0">
                <a:effectLst/>
                <a:latin typeface="Monotype Corsiva" pitchFamily="66" charset="0"/>
              </a:rPr>
              <a:t>Wheel </a:t>
            </a:r>
            <a:r>
              <a:rPr lang="en-US" sz="2000" dirty="0">
                <a:effectLst/>
                <a:latin typeface="Monotype Corsiva" pitchFamily="66" charset="0"/>
              </a:rPr>
              <a:t>– </a:t>
            </a:r>
            <a:r>
              <a:rPr lang="ru-RU" sz="2000" dirty="0">
                <a:effectLst/>
                <a:latin typeface="Monotype Corsiva" pitchFamily="66" charset="0"/>
              </a:rPr>
              <a:t>колесо</a:t>
            </a:r>
            <a:br>
              <a:rPr lang="ru-RU" sz="2000" dirty="0">
                <a:effectLst/>
                <a:latin typeface="Monotype Corsiva" pitchFamily="66" charset="0"/>
              </a:rPr>
            </a:br>
            <a:r>
              <a:rPr lang="en-US" sz="2000" dirty="0" smtClean="0">
                <a:effectLst/>
                <a:latin typeface="Monotype Corsiva" pitchFamily="66" charset="0"/>
              </a:rPr>
              <a:t>10</a:t>
            </a:r>
            <a:r>
              <a:rPr lang="ru-RU" sz="2000" dirty="0" smtClean="0">
                <a:effectLst/>
                <a:latin typeface="Monotype Corsiva" pitchFamily="66" charset="0"/>
              </a:rPr>
              <a:t>. </a:t>
            </a:r>
            <a:r>
              <a:rPr lang="en-US" sz="2000" dirty="0" smtClean="0">
                <a:effectLst/>
                <a:latin typeface="Monotype Corsiva" pitchFamily="66" charset="0"/>
              </a:rPr>
              <a:t>Headlight</a:t>
            </a:r>
            <a:r>
              <a:rPr lang="en-US" sz="2000" dirty="0">
                <a:effectLst/>
                <a:latin typeface="Monotype Corsiva" pitchFamily="66" charset="0"/>
              </a:rPr>
              <a:t> </a:t>
            </a:r>
            <a:r>
              <a:rPr lang="en-US" sz="2000" dirty="0" smtClean="0">
                <a:effectLst/>
                <a:latin typeface="Monotype Corsiva" pitchFamily="66" charset="0"/>
              </a:rPr>
              <a:t>– </a:t>
            </a:r>
            <a:r>
              <a:rPr lang="ru-RU" sz="2000" dirty="0" smtClean="0">
                <a:effectLst/>
                <a:latin typeface="Monotype Corsiva" pitchFamily="66" charset="0"/>
              </a:rPr>
              <a:t>фара</a:t>
            </a:r>
            <a:r>
              <a:rPr lang="en-US" sz="2000" dirty="0" smtClean="0">
                <a:effectLst/>
                <a:latin typeface="Monotype Corsiva" pitchFamily="66" charset="0"/>
              </a:rPr>
              <a:t>     </a:t>
            </a:r>
            <a:r>
              <a:rPr lang="ru-RU" sz="2000" dirty="0" smtClean="0">
                <a:effectLst/>
                <a:latin typeface="Monotype Corsiva" pitchFamily="66" charset="0"/>
              </a:rPr>
              <a:t>1</a:t>
            </a:r>
            <a:r>
              <a:rPr lang="en-US" sz="2000" dirty="0" smtClean="0">
                <a:effectLst/>
                <a:latin typeface="Monotype Corsiva" pitchFamily="66" charset="0"/>
              </a:rPr>
              <a:t>1</a:t>
            </a:r>
            <a:r>
              <a:rPr lang="ru-RU" sz="2000" dirty="0" smtClean="0">
                <a:effectLst/>
                <a:latin typeface="Monotype Corsiva" pitchFamily="66" charset="0"/>
              </a:rPr>
              <a:t>. </a:t>
            </a:r>
            <a:r>
              <a:rPr lang="en-US" sz="2000" dirty="0" smtClean="0">
                <a:effectLst/>
                <a:latin typeface="Monotype Corsiva" pitchFamily="66" charset="0"/>
              </a:rPr>
              <a:t>Bumper</a:t>
            </a:r>
            <a:r>
              <a:rPr lang="en-US" sz="2000" dirty="0">
                <a:effectLst/>
                <a:latin typeface="Monotype Corsiva" pitchFamily="66" charset="0"/>
              </a:rPr>
              <a:t> </a:t>
            </a:r>
            <a:r>
              <a:rPr lang="en-US" sz="2000" dirty="0" smtClean="0">
                <a:effectLst/>
                <a:latin typeface="Monotype Corsiva" pitchFamily="66" charset="0"/>
              </a:rPr>
              <a:t>– </a:t>
            </a:r>
            <a:r>
              <a:rPr lang="ru-RU" sz="2000" dirty="0" smtClean="0">
                <a:effectLst/>
                <a:latin typeface="Monotype Corsiva" pitchFamily="66" charset="0"/>
              </a:rPr>
              <a:t>бампер</a:t>
            </a:r>
            <a:r>
              <a:rPr lang="en-US" sz="2000" dirty="0" smtClean="0">
                <a:effectLst/>
                <a:latin typeface="Monotype Corsiva" pitchFamily="66" charset="0"/>
              </a:rPr>
              <a:t>   </a:t>
            </a:r>
            <a:r>
              <a:rPr lang="ru-RU" sz="2000" dirty="0" smtClean="0">
                <a:effectLst/>
                <a:latin typeface="Monotype Corsiva" pitchFamily="66" charset="0"/>
              </a:rPr>
              <a:t>1</a:t>
            </a:r>
            <a:r>
              <a:rPr lang="en-US" sz="2000" dirty="0" smtClean="0">
                <a:effectLst/>
                <a:latin typeface="Monotype Corsiva" pitchFamily="66" charset="0"/>
              </a:rPr>
              <a:t>2</a:t>
            </a:r>
            <a:r>
              <a:rPr lang="ru-RU" sz="2000" dirty="0" smtClean="0">
                <a:effectLst/>
                <a:latin typeface="Monotype Corsiva" pitchFamily="66" charset="0"/>
              </a:rPr>
              <a:t>. </a:t>
            </a:r>
            <a:r>
              <a:rPr lang="en-US" sz="2000" dirty="0" smtClean="0">
                <a:effectLst/>
                <a:latin typeface="Monotype Corsiva" pitchFamily="66" charset="0"/>
              </a:rPr>
              <a:t>License</a:t>
            </a:r>
            <a:r>
              <a:rPr lang="en-US" sz="2000" dirty="0">
                <a:effectLst/>
                <a:latin typeface="Monotype Corsiva" pitchFamily="66" charset="0"/>
              </a:rPr>
              <a:t> plate </a:t>
            </a:r>
            <a:r>
              <a:rPr lang="en-US" sz="2000" dirty="0" smtClean="0">
                <a:effectLst/>
                <a:latin typeface="Monotype Corsiva" pitchFamily="66" charset="0"/>
              </a:rPr>
              <a:t>– </a:t>
            </a:r>
            <a:r>
              <a:rPr lang="ru-RU" sz="2000" dirty="0">
                <a:effectLst/>
                <a:latin typeface="Monotype Corsiva" pitchFamily="66" charset="0"/>
              </a:rPr>
              <a:t>номерной знак</a:t>
            </a:r>
            <a:br>
              <a:rPr lang="ru-RU" sz="2000" dirty="0">
                <a:effectLst/>
                <a:latin typeface="Monotype Corsiva" pitchFamily="66" charset="0"/>
              </a:rPr>
            </a:br>
            <a:r>
              <a:rPr lang="ru-RU" sz="2000" dirty="0" smtClean="0">
                <a:effectLst/>
                <a:latin typeface="Monotype Corsiva" pitchFamily="66" charset="0"/>
              </a:rPr>
              <a:t>1</a:t>
            </a:r>
            <a:r>
              <a:rPr lang="en-US" sz="2000" dirty="0" smtClean="0">
                <a:effectLst/>
                <a:latin typeface="Monotype Corsiva" pitchFamily="66" charset="0"/>
              </a:rPr>
              <a:t>3</a:t>
            </a:r>
            <a:r>
              <a:rPr lang="ru-RU" sz="2000" dirty="0" smtClean="0">
                <a:effectLst/>
                <a:latin typeface="Monotype Corsiva" pitchFamily="66" charset="0"/>
              </a:rPr>
              <a:t>. </a:t>
            </a:r>
            <a:r>
              <a:rPr lang="en-US" sz="2000" dirty="0" smtClean="0">
                <a:effectLst/>
                <a:latin typeface="Monotype Corsiva" pitchFamily="66" charset="0"/>
              </a:rPr>
              <a:t>Indicator</a:t>
            </a:r>
            <a:r>
              <a:rPr lang="en-US" sz="2000" dirty="0">
                <a:effectLst/>
                <a:latin typeface="Monotype Corsiva" pitchFamily="66" charset="0"/>
              </a:rPr>
              <a:t> </a:t>
            </a:r>
            <a:r>
              <a:rPr lang="en-US" sz="2000" dirty="0" smtClean="0">
                <a:effectLst/>
                <a:latin typeface="Monotype Corsiva" pitchFamily="66" charset="0"/>
              </a:rPr>
              <a:t>– </a:t>
            </a:r>
            <a:r>
              <a:rPr lang="ru-RU" sz="2000" dirty="0">
                <a:effectLst/>
                <a:latin typeface="Monotype Corsiva" pitchFamily="66" charset="0"/>
              </a:rPr>
              <a:t>указатель поворота</a:t>
            </a:r>
            <a:r>
              <a:rPr lang="ru-RU" sz="1600" dirty="0">
                <a:effectLst/>
              </a:rPr>
              <a:t/>
            </a:r>
            <a:br>
              <a:rPr lang="ru-RU" sz="1600" dirty="0">
                <a:effectLst/>
              </a:rPr>
            </a:br>
            <a:endParaRPr lang="ru-RU" sz="1600" dirty="0">
              <a:solidFill>
                <a:srgbClr val="FFFF00"/>
              </a:solidFill>
            </a:endParaRPr>
          </a:p>
        </p:txBody>
      </p:sp>
      <p:pic>
        <p:nvPicPr>
          <p:cNvPr id="1026" name="Picture 2" descr="front-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74933"/>
            <a:ext cx="8496944" cy="442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2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Monotype Corsiva" pitchFamily="66" charset="0"/>
              </a:rPr>
              <a:t>Question </a:t>
            </a:r>
            <a:r>
              <a:rPr lang="ru-RU" dirty="0" smtClean="0">
                <a:latin typeface="Monotype Corsiva" pitchFamily="66" charset="0"/>
              </a:rPr>
              <a:t>№</a:t>
            </a:r>
            <a:r>
              <a:rPr lang="en-US" dirty="0" smtClean="0">
                <a:latin typeface="Monotype Corsiva" pitchFamily="66" charset="0"/>
              </a:rPr>
              <a:t>1</a:t>
            </a:r>
            <a:endParaRPr lang="ru-RU" dirty="0">
              <a:latin typeface="Monotype Corsiva" pitchFamily="66" charset="0"/>
            </a:endParaRPr>
          </a:p>
        </p:txBody>
      </p:sp>
      <p:sp>
        <p:nvSpPr>
          <p:cNvPr id="3" name="Объект 2"/>
          <p:cNvSpPr>
            <a:spLocks noGrp="1"/>
          </p:cNvSpPr>
          <p:nvPr>
            <p:ph idx="1"/>
          </p:nvPr>
        </p:nvSpPr>
        <p:spPr>
          <a:xfrm>
            <a:off x="457200" y="1600200"/>
            <a:ext cx="8435280" cy="4925144"/>
          </a:xfrm>
        </p:spPr>
        <p:txBody>
          <a:bodyPr/>
          <a:lstStyle/>
          <a:p>
            <a:pPr marL="0" indent="0" algn="ctr">
              <a:buNone/>
            </a:pPr>
            <a:r>
              <a:rPr lang="en-US" dirty="0">
                <a:effectLst/>
                <a:latin typeface="Monotype Corsiva" pitchFamily="66" charset="0"/>
              </a:rPr>
              <a:t>An official sign on the front and back of a motor vehicle, with numbers and letters.</a:t>
            </a:r>
          </a:p>
          <a:p>
            <a:pPr marL="0" indent="0">
              <a:buNone/>
            </a:pPr>
            <a:r>
              <a:rPr lang="en-US" dirty="0" smtClean="0">
                <a:effectLst/>
                <a:latin typeface="Monotype Corsiva" pitchFamily="66" charset="0"/>
              </a:rPr>
              <a:t>1. License </a:t>
            </a:r>
            <a:r>
              <a:rPr lang="en-US" dirty="0">
                <a:effectLst/>
                <a:latin typeface="Monotype Corsiva" pitchFamily="66" charset="0"/>
              </a:rPr>
              <a:t>plate</a:t>
            </a:r>
          </a:p>
          <a:p>
            <a:pPr marL="0" indent="0">
              <a:buNone/>
            </a:pPr>
            <a:r>
              <a:rPr lang="en-US" dirty="0" smtClean="0">
                <a:effectLst/>
                <a:latin typeface="Monotype Corsiva" pitchFamily="66" charset="0"/>
              </a:rPr>
              <a:t>2. Headlight</a:t>
            </a:r>
            <a:endParaRPr lang="en-US" dirty="0">
              <a:effectLst/>
              <a:latin typeface="Monotype Corsiva" pitchFamily="66" charset="0"/>
            </a:endParaRPr>
          </a:p>
          <a:p>
            <a:pPr marL="0" indent="0">
              <a:buNone/>
            </a:pPr>
            <a:r>
              <a:rPr lang="en-US" dirty="0" smtClean="0">
                <a:effectLst/>
                <a:latin typeface="Monotype Corsiva" pitchFamily="66" charset="0"/>
              </a:rPr>
              <a:t>3. Bonnet</a:t>
            </a:r>
            <a:endParaRPr lang="en-US" dirty="0">
              <a:effectLst/>
              <a:latin typeface="Monotype Corsiva" pitchFamily="66" charset="0"/>
            </a:endParaRPr>
          </a:p>
          <a:p>
            <a:pPr marL="0" indent="0">
              <a:buNone/>
            </a:pPr>
            <a:endParaRPr lang="ru-RU"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573016"/>
            <a:ext cx="361950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3" y="4978819"/>
            <a:ext cx="11334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rejn-ring_Zvuki_-_Zvuk_CHasov_(iPlayer.f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5888091"/>
            <a:ext cx="609600" cy="609600"/>
          </a:xfrm>
          <a:prstGeom prst="rect">
            <a:avLst/>
          </a:prstGeom>
        </p:spPr>
      </p:pic>
    </p:spTree>
    <p:extLst>
      <p:ext uri="{BB962C8B-B14F-4D97-AF65-F5344CB8AC3E}">
        <p14:creationId xmlns:p14="http://schemas.microsoft.com/office/powerpoint/2010/main" val="329459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anim calcmode="lin" valueType="num">
                                      <p:cBhvr>
                                        <p:cTn id="15" dur="1000" fill="hold"/>
                                        <p:tgtEl>
                                          <p:spTgt spid="1027"/>
                                        </p:tgtEl>
                                        <p:attrNameLst>
                                          <p:attrName>ppt_x</p:attrName>
                                        </p:attrNameLst>
                                      </p:cBhvr>
                                      <p:tavLst>
                                        <p:tav tm="0">
                                          <p:val>
                                            <p:strVal val="#ppt_x"/>
                                          </p:val>
                                        </p:tav>
                                        <p:tav tm="100000">
                                          <p:val>
                                            <p:strVal val="#ppt_x"/>
                                          </p:val>
                                        </p:tav>
                                      </p:tavLst>
                                    </p:anim>
                                    <p:anim calcmode="lin" valueType="num">
                                      <p:cBhvr>
                                        <p:cTn id="1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214"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Monotype Corsiva" pitchFamily="66" charset="0"/>
              </a:rPr>
              <a:t>Question </a:t>
            </a:r>
            <a:r>
              <a:rPr lang="ru-RU" dirty="0" smtClean="0">
                <a:latin typeface="Monotype Corsiva" pitchFamily="66" charset="0"/>
              </a:rPr>
              <a:t>№</a:t>
            </a:r>
            <a:r>
              <a:rPr lang="en-US" dirty="0" smtClean="0">
                <a:latin typeface="Monotype Corsiva" pitchFamily="66" charset="0"/>
              </a:rPr>
              <a:t>2</a:t>
            </a:r>
            <a:endParaRPr lang="ru-RU" dirty="0"/>
          </a:p>
        </p:txBody>
      </p:sp>
      <p:sp>
        <p:nvSpPr>
          <p:cNvPr id="3" name="Объект 2"/>
          <p:cNvSpPr>
            <a:spLocks noGrp="1"/>
          </p:cNvSpPr>
          <p:nvPr>
            <p:ph idx="1"/>
          </p:nvPr>
        </p:nvSpPr>
        <p:spPr/>
        <p:txBody>
          <a:bodyPr/>
          <a:lstStyle/>
          <a:p>
            <a:pPr marL="0" indent="0" algn="ctr">
              <a:buNone/>
            </a:pPr>
            <a:r>
              <a:rPr lang="en-US" dirty="0">
                <a:effectLst/>
                <a:latin typeface="Monotype Corsiva" pitchFamily="66" charset="0"/>
              </a:rPr>
              <a:t>A long thin tool that moves across a vehicle's windscreen to clear the rain off it.</a:t>
            </a:r>
          </a:p>
          <a:p>
            <a:pPr marL="0" indent="0">
              <a:buNone/>
            </a:pPr>
            <a:r>
              <a:rPr lang="en-US" dirty="0" smtClean="0">
                <a:effectLst/>
                <a:latin typeface="Monotype Corsiva" pitchFamily="66" charset="0"/>
              </a:rPr>
              <a:t>1. Rearview </a:t>
            </a:r>
            <a:r>
              <a:rPr lang="en-US" dirty="0">
                <a:effectLst/>
                <a:latin typeface="Monotype Corsiva" pitchFamily="66" charset="0"/>
              </a:rPr>
              <a:t>mirror</a:t>
            </a:r>
          </a:p>
          <a:p>
            <a:pPr marL="0" indent="0">
              <a:buNone/>
            </a:pPr>
            <a:r>
              <a:rPr lang="en-US" dirty="0" smtClean="0">
                <a:effectLst/>
                <a:latin typeface="Monotype Corsiva" pitchFamily="66" charset="0"/>
              </a:rPr>
              <a:t>2. Wiper</a:t>
            </a:r>
            <a:endParaRPr lang="en-US" dirty="0">
              <a:effectLst/>
              <a:latin typeface="Monotype Corsiva" pitchFamily="66" charset="0"/>
            </a:endParaRPr>
          </a:p>
          <a:p>
            <a:pPr marL="0" indent="0">
              <a:buNone/>
            </a:pPr>
            <a:r>
              <a:rPr lang="en-US" dirty="0" smtClean="0">
                <a:effectLst/>
                <a:latin typeface="Monotype Corsiva" pitchFamily="66" charset="0"/>
              </a:rPr>
              <a:t>3. Headlight</a:t>
            </a:r>
            <a:endParaRPr lang="en-US" dirty="0">
              <a:effectLst/>
              <a:latin typeface="Monotype Corsiva" pitchFamily="66" charset="0"/>
            </a:endParaRPr>
          </a:p>
          <a:p>
            <a:pPr marL="0" indent="0">
              <a:buNone/>
            </a:pPr>
            <a:endParaRPr lang="ru-RU"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8348" y="3212976"/>
            <a:ext cx="3621087"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7038" y="3981723"/>
            <a:ext cx="723205" cy="388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rejn-ring_Zvuki_-_Zvuk_CHasov_(iPlayer.f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5926013"/>
            <a:ext cx="609600" cy="609600"/>
          </a:xfrm>
          <a:prstGeom prst="rect">
            <a:avLst/>
          </a:prstGeom>
        </p:spPr>
      </p:pic>
    </p:spTree>
    <p:extLst>
      <p:ext uri="{BB962C8B-B14F-4D97-AF65-F5344CB8AC3E}">
        <p14:creationId xmlns:p14="http://schemas.microsoft.com/office/powerpoint/2010/main" val="195817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214"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atin typeface="Monotype Corsiva" pitchFamily="66" charset="0"/>
              </a:rPr>
              <a:t>Question </a:t>
            </a:r>
            <a:r>
              <a:rPr lang="ru-RU" dirty="0" smtClean="0">
                <a:latin typeface="Monotype Corsiva" pitchFamily="66" charset="0"/>
              </a:rPr>
              <a:t>№</a:t>
            </a:r>
            <a:r>
              <a:rPr lang="en-US" dirty="0" smtClean="0">
                <a:latin typeface="Monotype Corsiva" pitchFamily="66" charset="0"/>
              </a:rPr>
              <a:t>3</a:t>
            </a:r>
            <a:endParaRPr lang="ru-RU" dirty="0"/>
          </a:p>
        </p:txBody>
      </p:sp>
      <p:sp>
        <p:nvSpPr>
          <p:cNvPr id="3" name="Объект 2"/>
          <p:cNvSpPr>
            <a:spLocks noGrp="1"/>
          </p:cNvSpPr>
          <p:nvPr>
            <p:ph idx="1"/>
          </p:nvPr>
        </p:nvSpPr>
        <p:spPr/>
        <p:txBody>
          <a:bodyPr/>
          <a:lstStyle/>
          <a:p>
            <a:pPr marL="0" indent="0" algn="ctr">
              <a:buNone/>
            </a:pPr>
            <a:r>
              <a:rPr lang="en-US" dirty="0">
                <a:effectLst/>
                <a:latin typeface="Monotype Corsiva" pitchFamily="66" charset="0"/>
              </a:rPr>
              <a:t>A thick rubber cover that fits round the wheel of a bicycle, car, or other vehicle.</a:t>
            </a:r>
          </a:p>
          <a:p>
            <a:pPr marL="0" indent="0">
              <a:buNone/>
            </a:pPr>
            <a:r>
              <a:rPr lang="en-US" dirty="0" smtClean="0">
                <a:effectLst/>
                <a:latin typeface="Monotype Corsiva" pitchFamily="66" charset="0"/>
              </a:rPr>
              <a:t>1. Tire</a:t>
            </a:r>
            <a:endParaRPr lang="en-US" dirty="0">
              <a:effectLst/>
              <a:latin typeface="Monotype Corsiva" pitchFamily="66" charset="0"/>
            </a:endParaRPr>
          </a:p>
          <a:p>
            <a:pPr marL="0" indent="0">
              <a:buNone/>
            </a:pPr>
            <a:r>
              <a:rPr lang="en-US" dirty="0" smtClean="0">
                <a:effectLst/>
                <a:latin typeface="Monotype Corsiva" pitchFamily="66" charset="0"/>
              </a:rPr>
              <a:t>3. Wiper</a:t>
            </a:r>
            <a:endParaRPr lang="en-US" dirty="0">
              <a:effectLst/>
              <a:latin typeface="Monotype Corsiva" pitchFamily="66" charset="0"/>
            </a:endParaRPr>
          </a:p>
          <a:p>
            <a:pPr marL="0" indent="0">
              <a:buNone/>
            </a:pPr>
            <a:r>
              <a:rPr lang="en-US" dirty="0" smtClean="0">
                <a:effectLst/>
                <a:latin typeface="Monotype Corsiva" pitchFamily="66" charset="0"/>
              </a:rPr>
              <a:t>4. Bonnet</a:t>
            </a:r>
            <a:endParaRPr lang="en-US" dirty="0">
              <a:effectLst/>
              <a:latin typeface="Monotype Corsiva" pitchFamily="66" charset="0"/>
            </a:endParaRPr>
          </a:p>
          <a:p>
            <a:pPr marL="0" indent="0">
              <a:buNone/>
            </a:pPr>
            <a:endParaRPr lang="ru-RU"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219547"/>
            <a:ext cx="3621087"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255719">
            <a:off x="5762245" y="5487175"/>
            <a:ext cx="101123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rejn-ring_Zvuki_-_Zvuk_CHasov_(iPlayer.f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60" y="5791200"/>
            <a:ext cx="609600" cy="609600"/>
          </a:xfrm>
          <a:prstGeom prst="rect">
            <a:avLst/>
          </a:prstGeom>
        </p:spPr>
      </p:pic>
    </p:spTree>
    <p:extLst>
      <p:ext uri="{BB962C8B-B14F-4D97-AF65-F5344CB8AC3E}">
        <p14:creationId xmlns:p14="http://schemas.microsoft.com/office/powerpoint/2010/main" val="25021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fade">
                                      <p:cBhvr>
                                        <p:cTn id="14" dur="1000"/>
                                        <p:tgtEl>
                                          <p:spTgt spid="3075"/>
                                        </p:tgtEl>
                                      </p:cBhvr>
                                    </p:animEffect>
                                    <p:anim calcmode="lin" valueType="num">
                                      <p:cBhvr>
                                        <p:cTn id="15" dur="1000" fill="hold"/>
                                        <p:tgtEl>
                                          <p:spTgt spid="3075"/>
                                        </p:tgtEl>
                                        <p:attrNameLst>
                                          <p:attrName>ppt_x</p:attrName>
                                        </p:attrNameLst>
                                      </p:cBhvr>
                                      <p:tavLst>
                                        <p:tav tm="0">
                                          <p:val>
                                            <p:strVal val="#ppt_x"/>
                                          </p:val>
                                        </p:tav>
                                        <p:tav tm="100000">
                                          <p:val>
                                            <p:strVal val="#ppt_x"/>
                                          </p:val>
                                        </p:tav>
                                      </p:tavLst>
                                    </p:anim>
                                    <p:anim calcmode="lin" valueType="num">
                                      <p:cBhvr>
                                        <p:cTn id="16"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214"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atin typeface="Monotype Corsiva" pitchFamily="66" charset="0"/>
              </a:rPr>
              <a:t>Question </a:t>
            </a:r>
            <a:r>
              <a:rPr lang="ru-RU" dirty="0">
                <a:latin typeface="Monotype Corsiva" pitchFamily="66" charset="0"/>
              </a:rPr>
              <a:t>№</a:t>
            </a:r>
            <a:r>
              <a:rPr lang="en-US" dirty="0" smtClean="0">
                <a:latin typeface="Monotype Corsiva" pitchFamily="66" charset="0"/>
              </a:rPr>
              <a:t>4</a:t>
            </a:r>
            <a:endParaRPr lang="ru-RU" dirty="0"/>
          </a:p>
        </p:txBody>
      </p:sp>
      <p:sp>
        <p:nvSpPr>
          <p:cNvPr id="3" name="Объект 2"/>
          <p:cNvSpPr>
            <a:spLocks noGrp="1"/>
          </p:cNvSpPr>
          <p:nvPr>
            <p:ph idx="1"/>
          </p:nvPr>
        </p:nvSpPr>
        <p:spPr/>
        <p:txBody>
          <a:bodyPr/>
          <a:lstStyle/>
          <a:p>
            <a:pPr marL="0" indent="0" algn="ctr">
              <a:buNone/>
            </a:pPr>
            <a:r>
              <a:rPr lang="en-US" dirty="0">
                <a:effectLst/>
                <a:latin typeface="Monotype Corsiva" pitchFamily="66" charset="0"/>
              </a:rPr>
              <a:t>The front part of a car that covers the engine.</a:t>
            </a:r>
          </a:p>
          <a:p>
            <a:pPr marL="0" indent="0">
              <a:buNone/>
            </a:pPr>
            <a:r>
              <a:rPr lang="en-US" dirty="0" smtClean="0">
                <a:effectLst/>
                <a:latin typeface="Monotype Corsiva" pitchFamily="66" charset="0"/>
              </a:rPr>
              <a:t>1. Bonnet</a:t>
            </a:r>
            <a:endParaRPr lang="en-US" dirty="0">
              <a:effectLst/>
              <a:latin typeface="Monotype Corsiva" pitchFamily="66" charset="0"/>
            </a:endParaRPr>
          </a:p>
          <a:p>
            <a:pPr marL="0" indent="0">
              <a:buNone/>
            </a:pPr>
            <a:r>
              <a:rPr lang="en-US" dirty="0" smtClean="0">
                <a:effectLst/>
                <a:latin typeface="Monotype Corsiva" pitchFamily="66" charset="0"/>
              </a:rPr>
              <a:t>2. Boot</a:t>
            </a:r>
            <a:endParaRPr lang="en-US" dirty="0">
              <a:effectLst/>
              <a:latin typeface="Monotype Corsiva" pitchFamily="66" charset="0"/>
            </a:endParaRPr>
          </a:p>
          <a:p>
            <a:pPr marL="0" indent="0">
              <a:buNone/>
            </a:pPr>
            <a:r>
              <a:rPr lang="en-US" dirty="0" smtClean="0">
                <a:effectLst/>
                <a:latin typeface="Monotype Corsiva" pitchFamily="66" charset="0"/>
              </a:rPr>
              <a:t>3. Tire</a:t>
            </a:r>
            <a:endParaRPr lang="en-US" dirty="0">
              <a:effectLst/>
              <a:latin typeface="Monotype Corsiva" pitchFamily="66" charset="0"/>
            </a:endParaRPr>
          </a:p>
          <a:p>
            <a:endParaRPr lang="ru-RU"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284984"/>
            <a:ext cx="3621087"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957949">
            <a:off x="4750950" y="3449858"/>
            <a:ext cx="11334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rejn-ring_Zvuki_-_Zvuk_CHasov_(iPlayer.f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5791200"/>
            <a:ext cx="609600" cy="609600"/>
          </a:xfrm>
          <a:prstGeom prst="rect">
            <a:avLst/>
          </a:prstGeom>
        </p:spPr>
      </p:pic>
    </p:spTree>
    <p:extLst>
      <p:ext uri="{BB962C8B-B14F-4D97-AF65-F5344CB8AC3E}">
        <p14:creationId xmlns:p14="http://schemas.microsoft.com/office/powerpoint/2010/main" val="132223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fade">
                                      <p:cBhvr>
                                        <p:cTn id="14" dur="1000"/>
                                        <p:tgtEl>
                                          <p:spTgt spid="4099"/>
                                        </p:tgtEl>
                                      </p:cBhvr>
                                    </p:animEffect>
                                    <p:anim calcmode="lin" valueType="num">
                                      <p:cBhvr>
                                        <p:cTn id="15" dur="1000" fill="hold"/>
                                        <p:tgtEl>
                                          <p:spTgt spid="4099"/>
                                        </p:tgtEl>
                                        <p:attrNameLst>
                                          <p:attrName>ppt_x</p:attrName>
                                        </p:attrNameLst>
                                      </p:cBhvr>
                                      <p:tavLst>
                                        <p:tav tm="0">
                                          <p:val>
                                            <p:strVal val="#ppt_x"/>
                                          </p:val>
                                        </p:tav>
                                        <p:tav tm="100000">
                                          <p:val>
                                            <p:strVal val="#ppt_x"/>
                                          </p:val>
                                        </p:tav>
                                      </p:tavLst>
                                    </p:anim>
                                    <p:anim calcmode="lin" valueType="num">
                                      <p:cBhvr>
                                        <p:cTn id="16"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214"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atin typeface="Monotype Corsiva" pitchFamily="66" charset="0"/>
              </a:rPr>
              <a:t>Question </a:t>
            </a:r>
            <a:r>
              <a:rPr lang="ru-RU" dirty="0" smtClean="0">
                <a:latin typeface="Monotype Corsiva" pitchFamily="66" charset="0"/>
              </a:rPr>
              <a:t>№</a:t>
            </a:r>
            <a:r>
              <a:rPr lang="en-US" dirty="0" smtClean="0">
                <a:latin typeface="Monotype Corsiva" pitchFamily="66" charset="0"/>
              </a:rPr>
              <a:t>5</a:t>
            </a:r>
            <a:endParaRPr lang="ru-RU" dirty="0"/>
          </a:p>
        </p:txBody>
      </p:sp>
      <p:sp>
        <p:nvSpPr>
          <p:cNvPr id="3" name="Объект 2"/>
          <p:cNvSpPr>
            <a:spLocks noGrp="1"/>
          </p:cNvSpPr>
          <p:nvPr>
            <p:ph idx="1"/>
          </p:nvPr>
        </p:nvSpPr>
        <p:spPr>
          <a:xfrm>
            <a:off x="251520" y="1600200"/>
            <a:ext cx="8435280" cy="4495800"/>
          </a:xfrm>
        </p:spPr>
        <p:txBody>
          <a:bodyPr/>
          <a:lstStyle/>
          <a:p>
            <a:pPr marL="0" indent="0" algn="ctr">
              <a:buNone/>
            </a:pPr>
            <a:r>
              <a:rPr lang="en-US" dirty="0">
                <a:effectLst/>
                <a:latin typeface="Monotype Corsiva" pitchFamily="66" charset="0"/>
              </a:rPr>
              <a:t>The part of a door or window that you use for opening it.</a:t>
            </a:r>
          </a:p>
          <a:p>
            <a:pPr marL="0" indent="0">
              <a:buNone/>
            </a:pPr>
            <a:r>
              <a:rPr lang="en-US" dirty="0" smtClean="0">
                <a:effectLst/>
                <a:latin typeface="Monotype Corsiva" pitchFamily="66" charset="0"/>
              </a:rPr>
              <a:t>1. Handle</a:t>
            </a:r>
            <a:endParaRPr lang="en-US" dirty="0">
              <a:effectLst/>
              <a:latin typeface="Monotype Corsiva" pitchFamily="66" charset="0"/>
            </a:endParaRPr>
          </a:p>
          <a:p>
            <a:pPr marL="0" indent="0">
              <a:buNone/>
            </a:pPr>
            <a:r>
              <a:rPr lang="en-US" dirty="0" smtClean="0">
                <a:effectLst/>
                <a:latin typeface="Monotype Corsiva" pitchFamily="66" charset="0"/>
              </a:rPr>
              <a:t>2. Armrest</a:t>
            </a:r>
            <a:endParaRPr lang="en-US" dirty="0">
              <a:effectLst/>
              <a:latin typeface="Monotype Corsiva" pitchFamily="66" charset="0"/>
            </a:endParaRPr>
          </a:p>
          <a:p>
            <a:pPr marL="0" indent="0">
              <a:buNone/>
            </a:pPr>
            <a:r>
              <a:rPr lang="en-US" dirty="0" smtClean="0">
                <a:effectLst/>
                <a:latin typeface="Monotype Corsiva" pitchFamily="66" charset="0"/>
              </a:rPr>
              <a:t>3. Dashboard</a:t>
            </a:r>
            <a:endParaRPr lang="en-US" dirty="0">
              <a:effectLst/>
              <a:latin typeface="Monotype Corsiva" pitchFamily="66" charset="0"/>
            </a:endParaRPr>
          </a:p>
          <a:p>
            <a:endParaRPr lang="ru-RU"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140968"/>
            <a:ext cx="3621087"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3567172"/>
            <a:ext cx="894036" cy="93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rejn-ring_Zvuki_-_Zvuk_CHasov_(iPlayer.f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9592" y="5668962"/>
            <a:ext cx="609600" cy="609600"/>
          </a:xfrm>
          <a:prstGeom prst="rect">
            <a:avLst/>
          </a:prstGeom>
        </p:spPr>
      </p:pic>
    </p:spTree>
    <p:extLst>
      <p:ext uri="{BB962C8B-B14F-4D97-AF65-F5344CB8AC3E}">
        <p14:creationId xmlns:p14="http://schemas.microsoft.com/office/powerpoint/2010/main" val="269909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fade">
                                      <p:cBhvr>
                                        <p:cTn id="14" dur="1000"/>
                                        <p:tgtEl>
                                          <p:spTgt spid="5123"/>
                                        </p:tgtEl>
                                      </p:cBhvr>
                                    </p:animEffect>
                                    <p:anim calcmode="lin" valueType="num">
                                      <p:cBhvr>
                                        <p:cTn id="15" dur="1000" fill="hold"/>
                                        <p:tgtEl>
                                          <p:spTgt spid="5123"/>
                                        </p:tgtEl>
                                        <p:attrNameLst>
                                          <p:attrName>ppt_x</p:attrName>
                                        </p:attrNameLst>
                                      </p:cBhvr>
                                      <p:tavLst>
                                        <p:tav tm="0">
                                          <p:val>
                                            <p:strVal val="#ppt_x"/>
                                          </p:val>
                                        </p:tav>
                                        <p:tav tm="100000">
                                          <p:val>
                                            <p:strVal val="#ppt_x"/>
                                          </p:val>
                                        </p:tav>
                                      </p:tavLst>
                                    </p:anim>
                                    <p:anim calcmode="lin" valueType="num">
                                      <p:cBhvr>
                                        <p:cTn id="16"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214"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effectLst/>
                <a:latin typeface="Monotype Corsiva" panose="03010101010201010101" pitchFamily="66" charset="0"/>
              </a:rPr>
              <a:t>The </a:t>
            </a:r>
            <a:r>
              <a:rPr lang="en-US" dirty="0" smtClean="0">
                <a:effectLst/>
                <a:latin typeface="Monotype Corsiva" panose="03010101010201010101" pitchFamily="66" charset="0"/>
              </a:rPr>
              <a:t>second </a:t>
            </a:r>
            <a:r>
              <a:rPr lang="en-US" dirty="0">
                <a:effectLst/>
                <a:latin typeface="Monotype Corsiva" panose="03010101010201010101" pitchFamily="66" charset="0"/>
              </a:rPr>
              <a:t>round</a:t>
            </a:r>
            <a:r>
              <a:rPr lang="ru-RU" dirty="0">
                <a:effectLst/>
                <a:latin typeface="Monotype Corsiva" panose="03010101010201010101" pitchFamily="66" charset="0"/>
              </a:rPr>
              <a:t/>
            </a:r>
            <a:br>
              <a:rPr lang="ru-RU" dirty="0">
                <a:effectLst/>
                <a:latin typeface="Monotype Corsiva" panose="03010101010201010101" pitchFamily="66" charset="0"/>
              </a:rPr>
            </a:br>
            <a:r>
              <a:rPr lang="en-US" dirty="0" smtClean="0">
                <a:effectLst/>
                <a:latin typeface="Monotype Corsiva" panose="03010101010201010101" pitchFamily="66" charset="0"/>
              </a:rPr>
              <a:t>Make the dialogue.</a:t>
            </a:r>
            <a:endParaRPr lang="ru-RU" dirty="0"/>
          </a:p>
        </p:txBody>
      </p:sp>
      <p:pic>
        <p:nvPicPr>
          <p:cNvPr id="4" name="Объект 3"/>
          <p:cNvPicPr>
            <a:picLocks noGrp="1" noChangeAspect="1"/>
          </p:cNvPicPr>
          <p:nvPr>
            <p:ph idx="1"/>
          </p:nvPr>
        </p:nvPicPr>
        <p:blipFill>
          <a:blip r:embed="rId5"/>
          <a:stretch>
            <a:fillRect/>
          </a:stretch>
        </p:blipFill>
        <p:spPr>
          <a:xfrm>
            <a:off x="827584" y="1700808"/>
            <a:ext cx="7704856" cy="4464496"/>
          </a:xfrm>
          <a:prstGeom prst="rect">
            <a:avLst/>
          </a:prstGeom>
        </p:spPr>
      </p:pic>
      <p:pic>
        <p:nvPicPr>
          <p:cNvPr id="3" name="Breyn-ring-Zastavka(mp3-blog.inf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7640" y="6174939"/>
            <a:ext cx="609600" cy="609600"/>
          </a:xfrm>
          <a:prstGeom prst="rect">
            <a:avLst/>
          </a:prstGeom>
        </p:spPr>
      </p:pic>
    </p:spTree>
    <p:extLst>
      <p:ext uri="{BB962C8B-B14F-4D97-AF65-F5344CB8AC3E}">
        <p14:creationId xmlns:p14="http://schemas.microsoft.com/office/powerpoint/2010/main" val="830445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1656"/>
            <a:ext cx="2520280" cy="5909310"/>
          </a:xfrm>
          <a:prstGeom prst="rect">
            <a:avLst/>
          </a:prstGeom>
        </p:spPr>
        <p:txBody>
          <a:bodyPr wrap="square">
            <a:spAutoFit/>
          </a:bodyPr>
          <a:lstStyle/>
          <a:p>
            <a:pPr algn="just"/>
            <a:r>
              <a:rPr lang="en-US" dirty="0" smtClean="0">
                <a:latin typeface="Monotype Corsiva" pitchFamily="66" charset="0"/>
              </a:rPr>
              <a:t>- Thank </a:t>
            </a:r>
            <a:r>
              <a:rPr lang="en-US" dirty="0">
                <a:latin typeface="Monotype Corsiva" pitchFamily="66" charset="0"/>
              </a:rPr>
              <a:t>you</a:t>
            </a:r>
            <a:r>
              <a:rPr lang="en-US" dirty="0" smtClean="0">
                <a:latin typeface="Monotype Corsiva" pitchFamily="66" charset="0"/>
              </a:rPr>
              <a:t>.</a:t>
            </a:r>
          </a:p>
          <a:p>
            <a:pPr algn="just"/>
            <a:r>
              <a:rPr lang="en-US" dirty="0" smtClean="0">
                <a:latin typeface="Monotype Corsiva" pitchFamily="66" charset="0"/>
              </a:rPr>
              <a:t>- </a:t>
            </a:r>
            <a:r>
              <a:rPr lang="en-US" dirty="0">
                <a:latin typeface="Monotype Corsiva" pitchFamily="66" charset="0"/>
              </a:rPr>
              <a:t>OK. Please, drive your car into the garage…  Let me check the car and diagnose all possible problems… </a:t>
            </a:r>
          </a:p>
          <a:p>
            <a:r>
              <a:rPr lang="en-US" dirty="0" smtClean="0">
                <a:latin typeface="Monotype Corsiva" pitchFamily="66" charset="0"/>
              </a:rPr>
              <a:t>- </a:t>
            </a:r>
            <a:r>
              <a:rPr lang="en-US" dirty="0">
                <a:latin typeface="Monotype Corsiva" pitchFamily="66" charset="0"/>
              </a:rPr>
              <a:t>I see. The plate must be worn out. But it’s a normal thing at this mileage. </a:t>
            </a:r>
          </a:p>
          <a:p>
            <a:pPr marL="285750" indent="-285750">
              <a:buFontTx/>
              <a:buChar char="-"/>
            </a:pPr>
            <a:r>
              <a:rPr lang="en-US" dirty="0" smtClean="0">
                <a:latin typeface="Monotype Corsiva" pitchFamily="66" charset="0"/>
              </a:rPr>
              <a:t>Can </a:t>
            </a:r>
            <a:r>
              <a:rPr lang="en-US" dirty="0">
                <a:latin typeface="Monotype Corsiva" pitchFamily="66" charset="0"/>
              </a:rPr>
              <a:t>I get it repaired today too? </a:t>
            </a:r>
            <a:endParaRPr lang="en-US" dirty="0" smtClean="0">
              <a:latin typeface="Monotype Corsiva" pitchFamily="66" charset="0"/>
            </a:endParaRPr>
          </a:p>
          <a:p>
            <a:pPr marL="285750" indent="-285750">
              <a:buFontTx/>
              <a:buChar char="-"/>
            </a:pPr>
            <a:r>
              <a:rPr lang="en-US" dirty="0" smtClean="0">
                <a:latin typeface="Monotype Corsiva" pitchFamily="66" charset="0"/>
              </a:rPr>
              <a:t>I’ve </a:t>
            </a:r>
            <a:r>
              <a:rPr lang="en-US" dirty="0">
                <a:latin typeface="Monotype Corsiva" pitchFamily="66" charset="0"/>
              </a:rPr>
              <a:t>got some  problems </a:t>
            </a:r>
            <a:r>
              <a:rPr lang="en-US" dirty="0" smtClean="0">
                <a:latin typeface="Monotype Corsiva" pitchFamily="66" charset="0"/>
              </a:rPr>
              <a:t> </a:t>
            </a:r>
            <a:r>
              <a:rPr lang="en-US" dirty="0">
                <a:latin typeface="Monotype Corsiva" pitchFamily="66" charset="0"/>
              </a:rPr>
              <a:t>I’ve noticed that the clutch is very noisy when I change gears.</a:t>
            </a:r>
          </a:p>
          <a:p>
            <a:pPr algn="just"/>
            <a:r>
              <a:rPr lang="en-US" dirty="0" smtClean="0">
                <a:latin typeface="Monotype Corsiva" pitchFamily="66" charset="0"/>
              </a:rPr>
              <a:t>- Yes</a:t>
            </a:r>
            <a:r>
              <a:rPr lang="en-US" dirty="0">
                <a:latin typeface="Monotype Corsiva" pitchFamily="66" charset="0"/>
              </a:rPr>
              <a:t>. Three hundred dollars and come back in four hours.</a:t>
            </a:r>
          </a:p>
          <a:p>
            <a:pPr algn="just"/>
            <a:r>
              <a:rPr lang="en-US" dirty="0" smtClean="0">
                <a:latin typeface="Monotype Corsiva" pitchFamily="66" charset="0"/>
              </a:rPr>
              <a:t>- </a:t>
            </a:r>
            <a:r>
              <a:rPr lang="en-US" dirty="0">
                <a:latin typeface="Monotype Corsiva" pitchFamily="66" charset="0"/>
              </a:rPr>
              <a:t>Good morning, sir. I have come for a 15 thousand kilometers servicing. I have an appointment for 10 a.m.</a:t>
            </a:r>
          </a:p>
          <a:p>
            <a:endParaRPr lang="ru-RU" dirty="0"/>
          </a:p>
        </p:txBody>
      </p:sp>
      <p:sp>
        <p:nvSpPr>
          <p:cNvPr id="3" name="Прямоугольник 2"/>
          <p:cNvSpPr/>
          <p:nvPr/>
        </p:nvSpPr>
        <p:spPr>
          <a:xfrm>
            <a:off x="6156176" y="331656"/>
            <a:ext cx="2664296" cy="5909310"/>
          </a:xfrm>
          <a:prstGeom prst="rect">
            <a:avLst/>
          </a:prstGeom>
        </p:spPr>
        <p:txBody>
          <a:bodyPr wrap="square">
            <a:spAutoFit/>
          </a:bodyPr>
          <a:lstStyle/>
          <a:p>
            <a:r>
              <a:rPr lang="en-US" dirty="0" smtClean="0">
                <a:latin typeface="Monotype Corsiva" pitchFamily="66" charset="0"/>
              </a:rPr>
              <a:t>- </a:t>
            </a:r>
            <a:r>
              <a:rPr lang="en-US" dirty="0">
                <a:latin typeface="Monotype Corsiva" pitchFamily="66" charset="0"/>
              </a:rPr>
              <a:t>That’s too bad.</a:t>
            </a:r>
          </a:p>
          <a:p>
            <a:r>
              <a:rPr lang="en-US" dirty="0">
                <a:latin typeface="Monotype Corsiva" pitchFamily="66" charset="0"/>
              </a:rPr>
              <a:t>- We will order the new transmission and put it in for you. With labor and parts it will cost three thousand dollars.</a:t>
            </a:r>
          </a:p>
          <a:p>
            <a:pPr marL="342900" indent="-342900">
              <a:buFontTx/>
              <a:buChar char="-"/>
            </a:pPr>
            <a:r>
              <a:rPr lang="en-US" dirty="0" smtClean="0">
                <a:latin typeface="Monotype Corsiva" pitchFamily="66" charset="0"/>
              </a:rPr>
              <a:t>Three </a:t>
            </a:r>
            <a:r>
              <a:rPr lang="en-US" dirty="0">
                <a:latin typeface="Monotype Corsiva" pitchFamily="66" charset="0"/>
              </a:rPr>
              <a:t>or four days. I’ll call you as soon as we’re done.</a:t>
            </a:r>
          </a:p>
          <a:p>
            <a:pPr marL="342900" indent="-342900">
              <a:buFontTx/>
              <a:buChar char="-"/>
            </a:pPr>
            <a:r>
              <a:rPr lang="en-US" dirty="0">
                <a:latin typeface="Monotype Corsiva" pitchFamily="66" charset="0"/>
              </a:rPr>
              <a:t>Thank you. I will wait for your calling.</a:t>
            </a:r>
          </a:p>
          <a:p>
            <a:pPr marL="342900" indent="-342900">
              <a:buFontTx/>
              <a:buChar char="-"/>
            </a:pPr>
            <a:r>
              <a:rPr lang="en-US" dirty="0">
                <a:latin typeface="Monotype Corsiva" pitchFamily="66" charset="0"/>
              </a:rPr>
              <a:t>Goodbye.</a:t>
            </a:r>
          </a:p>
          <a:p>
            <a:pPr marL="285750" indent="-285750">
              <a:buFontTx/>
              <a:buChar char="-"/>
            </a:pPr>
            <a:r>
              <a:rPr lang="en-US" dirty="0" smtClean="0">
                <a:latin typeface="Monotype Corsiva" pitchFamily="66" charset="0"/>
              </a:rPr>
              <a:t>Goodbye</a:t>
            </a:r>
            <a:r>
              <a:rPr lang="en-US" dirty="0">
                <a:latin typeface="Monotype Corsiva" pitchFamily="66" charset="0"/>
              </a:rPr>
              <a:t>. </a:t>
            </a:r>
            <a:endParaRPr lang="en-US" dirty="0" smtClean="0">
              <a:latin typeface="Monotype Corsiva" pitchFamily="66" charset="0"/>
            </a:endParaRPr>
          </a:p>
          <a:p>
            <a:pPr marL="285750" indent="-285750">
              <a:buFontTx/>
              <a:buChar char="-"/>
            </a:pPr>
            <a:r>
              <a:rPr lang="en-US" dirty="0" smtClean="0">
                <a:latin typeface="Monotype Corsiva" pitchFamily="66" charset="0"/>
              </a:rPr>
              <a:t>Hello</a:t>
            </a:r>
            <a:r>
              <a:rPr lang="en-US" dirty="0">
                <a:latin typeface="Monotype Corsiva" pitchFamily="66" charset="0"/>
              </a:rPr>
              <a:t>. This is Tom Collins from repair shop. We have  done a check on your car. We need to replace the transmission</a:t>
            </a:r>
            <a:r>
              <a:rPr lang="en-US" dirty="0" smtClean="0">
                <a:latin typeface="Monotype Corsiva" pitchFamily="66" charset="0"/>
              </a:rPr>
              <a:t>.</a:t>
            </a:r>
            <a:r>
              <a:rPr lang="en-US" dirty="0">
                <a:latin typeface="Monotype Corsiva" pitchFamily="66" charset="0"/>
              </a:rPr>
              <a:t> </a:t>
            </a:r>
            <a:endParaRPr lang="en-US" dirty="0" smtClean="0">
              <a:latin typeface="Monotype Corsiva" pitchFamily="66" charset="0"/>
            </a:endParaRPr>
          </a:p>
          <a:p>
            <a:r>
              <a:rPr lang="en-US" dirty="0" smtClean="0">
                <a:latin typeface="Monotype Corsiva" pitchFamily="66" charset="0"/>
              </a:rPr>
              <a:t>- </a:t>
            </a:r>
            <a:r>
              <a:rPr lang="en-US" dirty="0">
                <a:latin typeface="Monotype Corsiva" pitchFamily="66" charset="0"/>
              </a:rPr>
              <a:t>How long will it take?</a:t>
            </a:r>
          </a:p>
          <a:p>
            <a:endParaRPr lang="en-US" dirty="0">
              <a:latin typeface="Monotype Corsiva" pitchFamily="66" charset="0"/>
            </a:endParaRPr>
          </a:p>
          <a:p>
            <a:endParaRPr lang="en-US" dirty="0">
              <a:latin typeface="Monotype Corsiva" pitchFamily="66" charset="0"/>
            </a:endParaRPr>
          </a:p>
        </p:txBody>
      </p:sp>
      <p:sp>
        <p:nvSpPr>
          <p:cNvPr id="4" name="Прямоугольник 3"/>
          <p:cNvSpPr/>
          <p:nvPr/>
        </p:nvSpPr>
        <p:spPr>
          <a:xfrm>
            <a:off x="3330250" y="331656"/>
            <a:ext cx="2267475" cy="5355312"/>
          </a:xfrm>
          <a:prstGeom prst="rect">
            <a:avLst/>
          </a:prstGeom>
        </p:spPr>
        <p:txBody>
          <a:bodyPr wrap="square">
            <a:spAutoFit/>
          </a:bodyPr>
          <a:lstStyle/>
          <a:p>
            <a:pPr marL="285750" indent="-285750">
              <a:buFontTx/>
              <a:buChar char="-"/>
            </a:pPr>
            <a:r>
              <a:rPr lang="en-US" dirty="0" smtClean="0">
                <a:latin typeface="Monotype Corsiva" pitchFamily="66" charset="0"/>
              </a:rPr>
              <a:t>Hello </a:t>
            </a:r>
          </a:p>
          <a:p>
            <a:r>
              <a:rPr lang="en-US" dirty="0" smtClean="0">
                <a:latin typeface="Monotype Corsiva" pitchFamily="66" charset="0"/>
              </a:rPr>
              <a:t>- OK</a:t>
            </a:r>
            <a:r>
              <a:rPr lang="en-US" dirty="0">
                <a:latin typeface="Monotype Corsiva" pitchFamily="66" charset="0"/>
              </a:rPr>
              <a:t>. Thank you. Goodbye.</a:t>
            </a:r>
          </a:p>
          <a:p>
            <a:r>
              <a:rPr lang="en-US" dirty="0" smtClean="0">
                <a:latin typeface="Monotype Corsiva" pitchFamily="66" charset="0"/>
              </a:rPr>
              <a:t>- </a:t>
            </a:r>
            <a:r>
              <a:rPr lang="en-US" dirty="0">
                <a:latin typeface="Monotype Corsiva" pitchFamily="66" charset="0"/>
              </a:rPr>
              <a:t>I have a problem with my transmission. When I try to put it into reverse, there’s a harsh grinding.</a:t>
            </a:r>
          </a:p>
          <a:p>
            <a:r>
              <a:rPr lang="en-US" dirty="0">
                <a:latin typeface="Monotype Corsiva" pitchFamily="66" charset="0"/>
              </a:rPr>
              <a:t>- You’ll have to leave the car with us. We will do a diagnostic check on it to find out what the problem is.</a:t>
            </a:r>
          </a:p>
          <a:p>
            <a:pPr marL="285750" indent="-285750">
              <a:buFontTx/>
              <a:buChar char="-"/>
            </a:pPr>
            <a:r>
              <a:rPr lang="en-US" dirty="0" smtClean="0">
                <a:latin typeface="Monotype Corsiva" pitchFamily="66" charset="0"/>
              </a:rPr>
              <a:t>Today</a:t>
            </a:r>
            <a:r>
              <a:rPr lang="en-US" dirty="0">
                <a:latin typeface="Monotype Corsiva" pitchFamily="66" charset="0"/>
              </a:rPr>
              <a:t>. I’ll call you in about four hours</a:t>
            </a:r>
            <a:r>
              <a:rPr lang="en-US" dirty="0" smtClean="0">
                <a:latin typeface="Monotype Corsiva" pitchFamily="66" charset="0"/>
              </a:rPr>
              <a:t>.</a:t>
            </a:r>
          </a:p>
          <a:p>
            <a:r>
              <a:rPr lang="en-US" dirty="0">
                <a:latin typeface="Monotype Corsiva" pitchFamily="66" charset="0"/>
              </a:rPr>
              <a:t>- When will you do it?</a:t>
            </a:r>
          </a:p>
          <a:p>
            <a:r>
              <a:rPr lang="en-US" dirty="0" smtClean="0">
                <a:latin typeface="Monotype Corsiva" pitchFamily="66" charset="0"/>
              </a:rPr>
              <a:t>- Goodbye</a:t>
            </a:r>
            <a:r>
              <a:rPr lang="en-US" dirty="0">
                <a:latin typeface="Monotype Corsiva" pitchFamily="66" charset="0"/>
              </a:rPr>
              <a:t>. </a:t>
            </a:r>
            <a:endParaRPr lang="en-US" dirty="0" smtClean="0">
              <a:latin typeface="Monotype Corsiva" pitchFamily="66" charset="0"/>
            </a:endParaRPr>
          </a:p>
          <a:p>
            <a:r>
              <a:rPr lang="en-US" dirty="0" smtClean="0">
                <a:latin typeface="Monotype Corsiva" pitchFamily="66" charset="0"/>
              </a:rPr>
              <a:t>- </a:t>
            </a:r>
            <a:r>
              <a:rPr lang="en-US" dirty="0">
                <a:latin typeface="Monotype Corsiva" pitchFamily="66" charset="0"/>
              </a:rPr>
              <a:t>Hello. How may I help you?</a:t>
            </a:r>
          </a:p>
          <a:p>
            <a:pPr marL="342900" indent="-342900">
              <a:buFontTx/>
              <a:buChar char="-"/>
            </a:pPr>
            <a:endParaRPr lang="en-US" dirty="0">
              <a:latin typeface="Monotype Corsiva" pitchFamily="66" charset="0"/>
            </a:endParaRPr>
          </a:p>
        </p:txBody>
      </p:sp>
    </p:spTree>
    <p:extLst>
      <p:ext uri="{BB962C8B-B14F-4D97-AF65-F5344CB8AC3E}">
        <p14:creationId xmlns:p14="http://schemas.microsoft.com/office/powerpoint/2010/main" val="1704803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175" y="5473825"/>
            <a:ext cx="8085584" cy="1431773"/>
          </a:xfrm>
        </p:spPr>
        <p:txBody>
          <a:bodyPr/>
          <a:lstStyle/>
          <a:p>
            <a:r>
              <a:rPr lang="en-US" sz="2000" dirty="0">
                <a:effectLst/>
                <a:latin typeface="Monotype Corsiva" pitchFamily="66" charset="0"/>
              </a:rPr>
              <a:t>Brand cars class "Lux", owned by General Motors. Vehicles Cadillac are sold in more than 50 </a:t>
            </a:r>
            <a:r>
              <a:rPr lang="en-US" sz="2000" dirty="0" smtClean="0">
                <a:effectLst/>
                <a:latin typeface="Monotype Corsiva" pitchFamily="66" charset="0"/>
              </a:rPr>
              <a:t>countries </a:t>
            </a:r>
            <a:r>
              <a:rPr lang="en-US" sz="2000" dirty="0">
                <a:effectLst/>
                <a:latin typeface="Monotype Corsiva" pitchFamily="66" charset="0"/>
              </a:rPr>
              <a:t>and territories primarily in North America. Currently Cadillac is the second oldest American automobile manufacturer after the "Buick" and one of the oldest automobile brands in the world</a:t>
            </a:r>
            <a:r>
              <a:rPr lang="ru-RU" sz="2000" dirty="0">
                <a:effectLst/>
                <a:latin typeface="Monotype Corsiva" pitchFamily="66" charset="0"/>
              </a:rPr>
              <a:t>. </a:t>
            </a:r>
            <a:r>
              <a:rPr lang="en-US" sz="2000" dirty="0">
                <a:effectLst/>
                <a:latin typeface="Monotype Corsiva" pitchFamily="66" charset="0"/>
              </a:rPr>
              <a:t>Date of Foundation: August 22, 1902</a:t>
            </a:r>
            <a:endParaRPr lang="ru-RU" sz="2000" dirty="0">
              <a:latin typeface="Monotype Corsiva" pitchFamily="66" charset="0"/>
            </a:endParaRPr>
          </a:p>
        </p:txBody>
      </p:sp>
      <p:sp>
        <p:nvSpPr>
          <p:cNvPr id="3" name="Объект 2"/>
          <p:cNvSpPr>
            <a:spLocks noGrp="1"/>
          </p:cNvSpPr>
          <p:nvPr>
            <p:ph sz="half" idx="1"/>
          </p:nvPr>
        </p:nvSpPr>
        <p:spPr>
          <a:xfrm>
            <a:off x="1381767" y="1153345"/>
            <a:ext cx="3234208" cy="4320480"/>
          </a:xfrm>
        </p:spPr>
        <p:txBody>
          <a:bodyPr/>
          <a:lstStyle/>
          <a:p>
            <a:pPr marL="0" indent="0">
              <a:buNone/>
            </a:pPr>
            <a:r>
              <a:rPr lang="en-US" sz="1050" dirty="0">
                <a:effectLst/>
              </a:rPr>
              <a:t>I </a:t>
            </a:r>
            <a:r>
              <a:rPr lang="en-US" sz="1050" dirty="0" err="1">
                <a:effectLst/>
              </a:rPr>
              <a:t>wanna</a:t>
            </a:r>
            <a:r>
              <a:rPr lang="en-US" sz="1050" dirty="0">
                <a:effectLst/>
              </a:rPr>
              <a:t> share my dreams</a:t>
            </a:r>
            <a:br>
              <a:rPr lang="en-US" sz="1050" dirty="0">
                <a:effectLst/>
              </a:rPr>
            </a:br>
            <a:r>
              <a:rPr lang="en-US" sz="1050" dirty="0" err="1">
                <a:effectLst/>
              </a:rPr>
              <a:t>Wanna</a:t>
            </a:r>
            <a:r>
              <a:rPr lang="en-US" sz="1050" dirty="0">
                <a:effectLst/>
              </a:rPr>
              <a:t> share with you</a:t>
            </a:r>
            <a:br>
              <a:rPr lang="en-US" sz="1050" dirty="0">
                <a:effectLst/>
              </a:rPr>
            </a:br>
            <a:r>
              <a:rPr lang="en-US" sz="1050" dirty="0">
                <a:effectLst/>
              </a:rPr>
              <a:t>On the wings of love</a:t>
            </a:r>
            <a:br>
              <a:rPr lang="en-US" sz="1050" dirty="0">
                <a:effectLst/>
              </a:rPr>
            </a:br>
            <a:r>
              <a:rPr lang="en-US" sz="1050" dirty="0">
                <a:effectLst/>
              </a:rPr>
              <a:t>Like dreamers do</a:t>
            </a:r>
            <a:br>
              <a:rPr lang="en-US" sz="1050" dirty="0">
                <a:effectLst/>
              </a:rPr>
            </a:br>
            <a:r>
              <a:rPr lang="en-US" sz="1050" dirty="0">
                <a:effectLst/>
              </a:rPr>
              <a:t>Touch your heart —</a:t>
            </a:r>
            <a:br>
              <a:rPr lang="en-US" sz="1050" dirty="0">
                <a:effectLst/>
              </a:rPr>
            </a:br>
            <a:r>
              <a:rPr lang="en-US" sz="1050" dirty="0">
                <a:effectLst/>
              </a:rPr>
              <a:t>You're the queen of broken hearts</a:t>
            </a:r>
            <a:br>
              <a:rPr lang="en-US" sz="1050" dirty="0">
                <a:effectLst/>
              </a:rPr>
            </a:br>
            <a:r>
              <a:rPr lang="en-US" sz="1050" dirty="0">
                <a:effectLst/>
              </a:rPr>
              <a:t>Oh we are daytime friends and </a:t>
            </a:r>
            <a:r>
              <a:rPr lang="en-US" sz="1050" dirty="0" err="1">
                <a:effectLst/>
              </a:rPr>
              <a:t>nightime</a:t>
            </a:r>
            <a:r>
              <a:rPr lang="en-US" sz="1050" dirty="0">
                <a:effectLst/>
              </a:rPr>
              <a:t> fools</a:t>
            </a:r>
            <a:br>
              <a:rPr lang="en-US" sz="1050" dirty="0">
                <a:effectLst/>
              </a:rPr>
            </a:br>
            <a:r>
              <a:rPr lang="en-US" sz="1050" dirty="0" err="1">
                <a:effectLst/>
              </a:rPr>
              <a:t>Wanna</a:t>
            </a:r>
            <a:r>
              <a:rPr lang="en-US" sz="1050" dirty="0">
                <a:effectLst/>
              </a:rPr>
              <a:t> play this game</a:t>
            </a:r>
            <a:br>
              <a:rPr lang="en-US" sz="1050" dirty="0">
                <a:effectLst/>
              </a:rPr>
            </a:br>
            <a:r>
              <a:rPr lang="en-US" sz="1050" dirty="0">
                <a:effectLst/>
              </a:rPr>
              <a:t>And break the rules</a:t>
            </a:r>
            <a:br>
              <a:rPr lang="en-US" sz="1050" dirty="0">
                <a:effectLst/>
              </a:rPr>
            </a:br>
            <a:r>
              <a:rPr lang="en-US" sz="1050" dirty="0">
                <a:effectLst/>
              </a:rPr>
              <a:t>Tears of love are frozen tears</a:t>
            </a:r>
            <a:br>
              <a:rPr lang="en-US" sz="1050" dirty="0">
                <a:effectLst/>
              </a:rPr>
            </a:br>
            <a:r>
              <a:rPr lang="en-US" sz="1050" dirty="0">
                <a:effectLst/>
              </a:rPr>
              <a:t>Geronimo's ……….</a:t>
            </a:r>
            <a:br>
              <a:rPr lang="en-US" sz="1050" dirty="0">
                <a:effectLst/>
              </a:rPr>
            </a:br>
            <a:r>
              <a:rPr lang="en-US" sz="1050" dirty="0">
                <a:effectLst/>
              </a:rPr>
              <a:t>Is making all girls turn mad</a:t>
            </a:r>
            <a:br>
              <a:rPr lang="en-US" sz="1050" dirty="0">
                <a:effectLst/>
              </a:rPr>
            </a:br>
            <a:r>
              <a:rPr lang="en-US" sz="1050" dirty="0">
                <a:effectLst/>
              </a:rPr>
              <a:t>Geronimo has a heart — oh it's a drag</a:t>
            </a:r>
            <a:br>
              <a:rPr lang="en-US" sz="1050" dirty="0">
                <a:effectLst/>
              </a:rPr>
            </a:br>
            <a:r>
              <a:rPr lang="en-US" sz="1050" dirty="0">
                <a:effectLst/>
              </a:rPr>
              <a:t>Geronimo's ………..</a:t>
            </a:r>
            <a:br>
              <a:rPr lang="en-US" sz="1050" dirty="0">
                <a:effectLst/>
              </a:rPr>
            </a:br>
            <a:r>
              <a:rPr lang="en-US" sz="1050" dirty="0">
                <a:effectLst/>
              </a:rPr>
              <a:t>Is making all girls turn sad</a:t>
            </a:r>
            <a:br>
              <a:rPr lang="en-US" sz="1050" dirty="0">
                <a:effectLst/>
              </a:rPr>
            </a:br>
            <a:r>
              <a:rPr lang="en-US" sz="1050" dirty="0">
                <a:effectLst/>
              </a:rPr>
              <a:t>Geronimo has a heart — oh it's a drag</a:t>
            </a:r>
            <a:br>
              <a:rPr lang="en-US" sz="1050" dirty="0">
                <a:effectLst/>
              </a:rPr>
            </a:br>
            <a:r>
              <a:rPr lang="en-US" sz="1050" dirty="0">
                <a:effectLst/>
              </a:rPr>
              <a:t>Geronimo's ……….. it's tossing oh in your head</a:t>
            </a:r>
            <a:br>
              <a:rPr lang="en-US" sz="1050" dirty="0">
                <a:effectLst/>
              </a:rPr>
            </a:br>
            <a:r>
              <a:rPr lang="en-US" sz="1050" dirty="0">
                <a:effectLst/>
              </a:rPr>
              <a:t>It's tossing — it's turning</a:t>
            </a:r>
            <a:br>
              <a:rPr lang="en-US" sz="1050" dirty="0">
                <a:effectLst/>
              </a:rPr>
            </a:br>
            <a:r>
              <a:rPr lang="en-US" sz="1050" dirty="0">
                <a:effectLst/>
              </a:rPr>
              <a:t>It's burning — it makes you mad</a:t>
            </a:r>
            <a:br>
              <a:rPr lang="en-US" sz="1050" dirty="0">
                <a:effectLst/>
              </a:rPr>
            </a:br>
            <a:r>
              <a:rPr lang="en-US" sz="1050" dirty="0">
                <a:effectLst/>
              </a:rPr>
              <a:t>Geronimo's …………</a:t>
            </a:r>
            <a:br>
              <a:rPr lang="en-US" sz="1050" dirty="0">
                <a:effectLst/>
              </a:rPr>
            </a:br>
            <a:r>
              <a:rPr lang="en-US" sz="1050" dirty="0">
                <a:effectLst/>
              </a:rPr>
              <a:t>Oh baby I'll hold you back</a:t>
            </a:r>
            <a:br>
              <a:rPr lang="en-US" sz="1050" dirty="0">
                <a:effectLst/>
              </a:rPr>
            </a:br>
            <a:r>
              <a:rPr lang="en-US" sz="1050" dirty="0">
                <a:effectLst/>
              </a:rPr>
              <a:t>It's tossing and turning</a:t>
            </a:r>
            <a:br>
              <a:rPr lang="en-US" sz="1050" dirty="0">
                <a:effectLst/>
              </a:rPr>
            </a:br>
            <a:r>
              <a:rPr lang="en-US" sz="1050" dirty="0">
                <a:effectLst/>
              </a:rPr>
              <a:t>It’s burning — it makes you sad</a:t>
            </a:r>
            <a:br>
              <a:rPr lang="en-US" sz="1050" dirty="0">
                <a:effectLst/>
              </a:rPr>
            </a:br>
            <a:r>
              <a:rPr lang="en-US" sz="1050" dirty="0">
                <a:effectLst/>
              </a:rPr>
              <a:t>I'm looking through the eyes</a:t>
            </a:r>
            <a:br>
              <a:rPr lang="en-US" sz="1050" dirty="0">
                <a:effectLst/>
              </a:rPr>
            </a:br>
            <a:r>
              <a:rPr lang="en-US" sz="1050" dirty="0">
                <a:effectLst/>
              </a:rPr>
              <a:t>The eyes of love</a:t>
            </a:r>
            <a:br>
              <a:rPr lang="en-US" sz="1050" dirty="0">
                <a:effectLst/>
              </a:rPr>
            </a:br>
            <a:r>
              <a:rPr lang="en-US" sz="1050" dirty="0">
                <a:effectLst/>
              </a:rPr>
              <a:t>Made a fool of me — can't get enough</a:t>
            </a:r>
            <a:br>
              <a:rPr lang="en-US" sz="1050" dirty="0">
                <a:effectLst/>
              </a:rPr>
            </a:br>
            <a:endParaRPr lang="ru-RU" sz="1050" dirty="0"/>
          </a:p>
        </p:txBody>
      </p:sp>
      <p:sp>
        <p:nvSpPr>
          <p:cNvPr id="4" name="Объект 3"/>
          <p:cNvSpPr>
            <a:spLocks noGrp="1"/>
          </p:cNvSpPr>
          <p:nvPr>
            <p:ph sz="half" idx="2"/>
          </p:nvPr>
        </p:nvSpPr>
        <p:spPr>
          <a:xfrm>
            <a:off x="4473067" y="1143745"/>
            <a:ext cx="3574327" cy="4495800"/>
          </a:xfrm>
        </p:spPr>
        <p:txBody>
          <a:bodyPr/>
          <a:lstStyle/>
          <a:p>
            <a:pPr marL="0" indent="0">
              <a:buNone/>
            </a:pPr>
            <a:r>
              <a:rPr lang="en-US" sz="1200" dirty="0" smtClean="0">
                <a:effectLst/>
              </a:rPr>
              <a:t>Touch </a:t>
            </a:r>
            <a:r>
              <a:rPr lang="en-US" sz="1200" dirty="0">
                <a:effectLst/>
              </a:rPr>
              <a:t>my heart — boulevard of broken dreams</a:t>
            </a:r>
            <a:br>
              <a:rPr lang="en-US" sz="1200" dirty="0">
                <a:effectLst/>
              </a:rPr>
            </a:br>
            <a:r>
              <a:rPr lang="en-US" sz="1200" dirty="0">
                <a:effectLst/>
              </a:rPr>
              <a:t>Another time for love — other place to be</a:t>
            </a:r>
            <a:br>
              <a:rPr lang="en-US" sz="1200" dirty="0">
                <a:effectLst/>
              </a:rPr>
            </a:br>
            <a:r>
              <a:rPr lang="en-US" sz="1200" dirty="0">
                <a:effectLst/>
              </a:rPr>
              <a:t>Don't let him take your love</a:t>
            </a:r>
            <a:br>
              <a:rPr lang="en-US" sz="1200" dirty="0">
                <a:effectLst/>
              </a:rPr>
            </a:br>
            <a:r>
              <a:rPr lang="en-US" sz="1200" dirty="0">
                <a:effectLst/>
              </a:rPr>
              <a:t>Your love from me</a:t>
            </a:r>
            <a:br>
              <a:rPr lang="en-US" sz="1200" dirty="0">
                <a:effectLst/>
              </a:rPr>
            </a:br>
            <a:r>
              <a:rPr lang="en-US" sz="1200" dirty="0">
                <a:effectLst/>
              </a:rPr>
              <a:t>Tears of love are frozen tears</a:t>
            </a:r>
            <a:br>
              <a:rPr lang="en-US" sz="1200" dirty="0">
                <a:effectLst/>
              </a:rPr>
            </a:br>
            <a:r>
              <a:rPr lang="en-US" sz="1200" dirty="0">
                <a:effectLst/>
              </a:rPr>
              <a:t>Geronimo's ………..</a:t>
            </a:r>
            <a:br>
              <a:rPr lang="en-US" sz="1200" dirty="0">
                <a:effectLst/>
              </a:rPr>
            </a:br>
            <a:r>
              <a:rPr lang="en-US" sz="1200" dirty="0">
                <a:effectLst/>
              </a:rPr>
              <a:t>Is making all girls turn mad</a:t>
            </a:r>
            <a:br>
              <a:rPr lang="en-US" sz="1200" dirty="0">
                <a:effectLst/>
              </a:rPr>
            </a:br>
            <a:r>
              <a:rPr lang="en-US" sz="1200" dirty="0">
                <a:effectLst/>
              </a:rPr>
              <a:t>Geronimo has a heart — oh it's a drag</a:t>
            </a:r>
            <a:br>
              <a:rPr lang="en-US" sz="1200" dirty="0">
                <a:effectLst/>
              </a:rPr>
            </a:br>
            <a:r>
              <a:rPr lang="en-US" sz="1200" dirty="0">
                <a:effectLst/>
              </a:rPr>
              <a:t>Geronimo's …………</a:t>
            </a:r>
            <a:br>
              <a:rPr lang="en-US" sz="1200" dirty="0">
                <a:effectLst/>
              </a:rPr>
            </a:br>
            <a:r>
              <a:rPr lang="en-US" sz="1200" dirty="0">
                <a:effectLst/>
              </a:rPr>
              <a:t>Is making all girls turn sad</a:t>
            </a:r>
            <a:br>
              <a:rPr lang="en-US" sz="1200" dirty="0">
                <a:effectLst/>
              </a:rPr>
            </a:br>
            <a:r>
              <a:rPr lang="en-US" sz="1200" dirty="0">
                <a:effectLst/>
              </a:rPr>
              <a:t>Geronimo has a heart — oh it's a drag</a:t>
            </a:r>
            <a:br>
              <a:rPr lang="en-US" sz="1200" dirty="0">
                <a:effectLst/>
              </a:rPr>
            </a:br>
            <a:r>
              <a:rPr lang="en-US" sz="1200" dirty="0">
                <a:effectLst/>
              </a:rPr>
              <a:t/>
            </a:r>
            <a:br>
              <a:rPr lang="en-US" sz="1200" dirty="0">
                <a:effectLst/>
              </a:rPr>
            </a:br>
            <a:r>
              <a:rPr lang="en-US" sz="1200" dirty="0">
                <a:effectLst/>
              </a:rPr>
              <a:t>Geronimo's ………… it's tossing oh in your head</a:t>
            </a:r>
            <a:br>
              <a:rPr lang="en-US" sz="1200" dirty="0">
                <a:effectLst/>
              </a:rPr>
            </a:br>
            <a:r>
              <a:rPr lang="en-US" sz="1200" dirty="0">
                <a:effectLst/>
              </a:rPr>
              <a:t>It's tossing — it's turning</a:t>
            </a:r>
            <a:br>
              <a:rPr lang="en-US" sz="1200" dirty="0">
                <a:effectLst/>
              </a:rPr>
            </a:br>
            <a:r>
              <a:rPr lang="en-US" sz="1200" dirty="0">
                <a:effectLst/>
              </a:rPr>
              <a:t>It's burning — it makes you mad</a:t>
            </a:r>
            <a:br>
              <a:rPr lang="en-US" sz="1200" dirty="0">
                <a:effectLst/>
              </a:rPr>
            </a:br>
            <a:r>
              <a:rPr lang="en-US" sz="1200" dirty="0">
                <a:effectLst/>
              </a:rPr>
              <a:t>Geronimo's ………….</a:t>
            </a:r>
            <a:br>
              <a:rPr lang="en-US" sz="1200" dirty="0">
                <a:effectLst/>
              </a:rPr>
            </a:br>
            <a:r>
              <a:rPr lang="en-US" sz="1200" dirty="0">
                <a:effectLst/>
              </a:rPr>
              <a:t>Oh baby I'll hold you back</a:t>
            </a:r>
            <a:br>
              <a:rPr lang="en-US" sz="1200" dirty="0">
                <a:effectLst/>
              </a:rPr>
            </a:br>
            <a:r>
              <a:rPr lang="en-US" sz="1200" dirty="0">
                <a:effectLst/>
              </a:rPr>
              <a:t>It's tossing and turning</a:t>
            </a:r>
            <a:br>
              <a:rPr lang="en-US" sz="1200" dirty="0">
                <a:effectLst/>
              </a:rPr>
            </a:br>
            <a:r>
              <a:rPr lang="en-US" sz="1200" dirty="0" err="1">
                <a:effectLst/>
              </a:rPr>
              <a:t>I'ts</a:t>
            </a:r>
            <a:r>
              <a:rPr lang="en-US" sz="1200" dirty="0">
                <a:effectLst/>
              </a:rPr>
              <a:t> burning — it makes you sad</a:t>
            </a:r>
            <a:br>
              <a:rPr lang="en-US" sz="1200" dirty="0">
                <a:effectLst/>
              </a:rPr>
            </a:br>
            <a:r>
              <a:rPr lang="en-US" sz="1200" dirty="0">
                <a:effectLst/>
              </a:rPr>
              <a:t>Geronimo's …………</a:t>
            </a:r>
            <a:br>
              <a:rPr lang="en-US" sz="1200" dirty="0">
                <a:effectLst/>
              </a:rPr>
            </a:br>
            <a:r>
              <a:rPr lang="en-US" sz="1200" dirty="0">
                <a:effectLst/>
              </a:rPr>
              <a:t>Is making all girls turn mad</a:t>
            </a:r>
            <a:endParaRPr lang="ru-RU" sz="1200" dirty="0">
              <a:effectLst/>
            </a:endParaRPr>
          </a:p>
          <a:p>
            <a:pPr marL="0" indent="0">
              <a:buNone/>
            </a:pPr>
            <a:r>
              <a:rPr lang="ru-RU" sz="1200" dirty="0" smtClean="0">
                <a:effectLst/>
              </a:rPr>
              <a:t> </a:t>
            </a:r>
            <a:r>
              <a:rPr lang="en-US" sz="1200" dirty="0" smtClean="0">
                <a:effectLst/>
              </a:rPr>
              <a:t>Geronimo </a:t>
            </a:r>
            <a:r>
              <a:rPr lang="en-US" sz="1200" dirty="0">
                <a:effectLst/>
              </a:rPr>
              <a:t>has a heart  - oh, it’s a drag</a:t>
            </a:r>
            <a:r>
              <a:rPr lang="en-US" sz="1200" dirty="0" smtClean="0">
                <a:effectLst/>
              </a:rPr>
              <a:t>.</a:t>
            </a:r>
            <a:r>
              <a:rPr lang="en-US" sz="1200" dirty="0">
                <a:effectLst/>
              </a:rPr>
              <a:t> </a:t>
            </a:r>
            <a:endParaRPr lang="ru-RU" sz="1200" dirty="0">
              <a:effectLst/>
            </a:endParaRPr>
          </a:p>
          <a:p>
            <a:pPr marL="0" indent="0">
              <a:buNone/>
            </a:pPr>
            <a:r>
              <a:rPr lang="en-US" sz="1200" dirty="0">
                <a:effectLst/>
              </a:rPr>
              <a:t> </a:t>
            </a:r>
            <a:endParaRPr lang="ru-RU" sz="1200" dirty="0">
              <a:effectLst/>
            </a:endParaRPr>
          </a:p>
          <a:p>
            <a:endParaRPr lang="ru-RU" dirty="0"/>
          </a:p>
        </p:txBody>
      </p:sp>
      <p:pic>
        <p:nvPicPr>
          <p:cNvPr id="5" name="modern_talking_-_geronimos_cadillac_(zaycev.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5805264"/>
            <a:ext cx="609600" cy="609600"/>
          </a:xfrm>
          <a:prstGeom prst="rect">
            <a:avLst/>
          </a:prstGeom>
        </p:spPr>
      </p:pic>
      <p:pic>
        <p:nvPicPr>
          <p:cNvPr id="6" name="Picture 2" descr="https://upload.wikimedia.org/wikipedia/commons/thumb/a/a3/Eldorardo-7th_generation.jpg/300px-Eldorardo-7th_gener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687" y="1168065"/>
            <a:ext cx="6840760" cy="43057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adillac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1074" y="1243099"/>
            <a:ext cx="2381250" cy="132095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534480" y="168427"/>
            <a:ext cx="4227439" cy="1077218"/>
          </a:xfrm>
          <a:prstGeom prst="rect">
            <a:avLst/>
          </a:prstGeom>
        </p:spPr>
        <p:txBody>
          <a:bodyPr wrap="none">
            <a:spAutoFit/>
          </a:bodyPr>
          <a:lstStyle/>
          <a:p>
            <a:r>
              <a:rPr lang="en-US" sz="3200" dirty="0" smtClean="0">
                <a:solidFill>
                  <a:schemeClr val="tx2">
                    <a:lumMod val="50000"/>
                  </a:schemeClr>
                </a:solidFill>
                <a:latin typeface="Monotype Corsiva" panose="03010101010201010101" pitchFamily="66" charset="0"/>
              </a:rPr>
              <a:t>The game </a:t>
            </a:r>
            <a:r>
              <a:rPr lang="en-US" sz="3200" dirty="0">
                <a:solidFill>
                  <a:schemeClr val="tx2">
                    <a:lumMod val="50000"/>
                  </a:schemeClr>
                </a:solidFill>
                <a:latin typeface="Monotype Corsiva" panose="03010101010201010101" pitchFamily="66" charset="0"/>
              </a:rPr>
              <a:t>with the audience</a:t>
            </a:r>
            <a:endParaRPr lang="ru-RU" sz="3200" dirty="0">
              <a:solidFill>
                <a:schemeClr val="tx2">
                  <a:lumMod val="50000"/>
                </a:schemeClr>
              </a:solidFill>
              <a:latin typeface="Monotype Corsiva" panose="03010101010201010101" pitchFamily="66" charset="0"/>
            </a:endParaRPr>
          </a:p>
          <a:p>
            <a:r>
              <a:rPr lang="en-US" sz="3200" dirty="0" smtClean="0">
                <a:latin typeface="Monotype Corsiva" panose="03010101010201010101" pitchFamily="66" charset="0"/>
              </a:rPr>
              <a:t>  Name </a:t>
            </a:r>
            <a:r>
              <a:rPr lang="ru-RU" sz="3200" dirty="0" smtClean="0">
                <a:latin typeface="Monotype Corsiva" panose="03010101010201010101" pitchFamily="66" charset="0"/>
              </a:rPr>
              <a:t> </a:t>
            </a:r>
            <a:r>
              <a:rPr lang="en-US" sz="3200" dirty="0" smtClean="0">
                <a:latin typeface="Monotype Corsiva" panose="03010101010201010101" pitchFamily="66" charset="0"/>
              </a:rPr>
              <a:t>the make </a:t>
            </a:r>
            <a:r>
              <a:rPr lang="en-US" sz="3200" dirty="0">
                <a:latin typeface="Monotype Corsiva" panose="03010101010201010101" pitchFamily="66" charset="0"/>
              </a:rPr>
              <a:t>of car</a:t>
            </a:r>
            <a:endParaRPr lang="ru-RU" sz="3200" dirty="0">
              <a:latin typeface="Monotype Corsiva" panose="03010101010201010101" pitchFamily="66" charset="0"/>
            </a:endParaRPr>
          </a:p>
        </p:txBody>
      </p:sp>
    </p:spTree>
    <p:extLst>
      <p:ext uri="{BB962C8B-B14F-4D97-AF65-F5344CB8AC3E}">
        <p14:creationId xmlns:p14="http://schemas.microsoft.com/office/powerpoint/2010/main" val="6293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8"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16632"/>
            <a:ext cx="8280920" cy="3046988"/>
          </a:xfrm>
          <a:prstGeom prst="rect">
            <a:avLst/>
          </a:prstGeom>
        </p:spPr>
        <p:txBody>
          <a:bodyPr wrap="square">
            <a:spAutoFit/>
          </a:bodyPr>
          <a:lstStyle/>
          <a:p>
            <a:endParaRPr lang="en-US" sz="1200" dirty="0"/>
          </a:p>
          <a:p>
            <a:r>
              <a:rPr lang="en-US" sz="2000" dirty="0">
                <a:latin typeface="Monotype Corsiva" pitchFamily="66" charset="0"/>
              </a:rPr>
              <a:t>- Good morning, sir. I have come for a 15 thousand kilometers servicing. I have an appointment for 10 a.m.</a:t>
            </a:r>
          </a:p>
          <a:p>
            <a:r>
              <a:rPr lang="en-US" sz="2000" dirty="0">
                <a:latin typeface="Monotype Corsiva" pitchFamily="66" charset="0"/>
              </a:rPr>
              <a:t>- OK. Please, drive your car into the garage…  Let me check the car and diagnose all possible problems… </a:t>
            </a:r>
          </a:p>
          <a:p>
            <a:r>
              <a:rPr lang="en-US" sz="2000" dirty="0">
                <a:latin typeface="Monotype Corsiva" pitchFamily="66" charset="0"/>
              </a:rPr>
              <a:t>- </a:t>
            </a:r>
            <a:r>
              <a:rPr lang="en-US" sz="2000" dirty="0" smtClean="0">
                <a:latin typeface="Monotype Corsiva" pitchFamily="66" charset="0"/>
              </a:rPr>
              <a:t>I’ve </a:t>
            </a:r>
            <a:r>
              <a:rPr lang="en-US" sz="2000" dirty="0">
                <a:latin typeface="Monotype Corsiva" pitchFamily="66" charset="0"/>
              </a:rPr>
              <a:t>got some </a:t>
            </a:r>
            <a:r>
              <a:rPr lang="en-US" sz="2000" dirty="0" smtClean="0">
                <a:latin typeface="Monotype Corsiva" pitchFamily="66" charset="0"/>
              </a:rPr>
              <a:t> </a:t>
            </a:r>
            <a:r>
              <a:rPr lang="en-US" sz="2000" dirty="0">
                <a:latin typeface="Monotype Corsiva" pitchFamily="66" charset="0"/>
              </a:rPr>
              <a:t>problems .</a:t>
            </a:r>
            <a:r>
              <a:rPr lang="en-US" sz="2000" dirty="0" smtClean="0">
                <a:latin typeface="Monotype Corsiva" pitchFamily="66" charset="0"/>
              </a:rPr>
              <a:t> </a:t>
            </a:r>
            <a:r>
              <a:rPr lang="en-US" sz="2000" dirty="0">
                <a:latin typeface="Monotype Corsiva" pitchFamily="66" charset="0"/>
              </a:rPr>
              <a:t>I’ve noticed that the clutch is very noisy when I change gears.</a:t>
            </a:r>
          </a:p>
          <a:p>
            <a:r>
              <a:rPr lang="en-US" sz="2000" dirty="0">
                <a:latin typeface="Monotype Corsiva" pitchFamily="66" charset="0"/>
              </a:rPr>
              <a:t>- I see. The plate must be worn out. But it’s a normal thing at this mileage. </a:t>
            </a:r>
          </a:p>
          <a:p>
            <a:r>
              <a:rPr lang="en-US" sz="2000" dirty="0">
                <a:latin typeface="Monotype Corsiva" pitchFamily="66" charset="0"/>
              </a:rPr>
              <a:t>- Can I get it repaired today too?</a:t>
            </a:r>
          </a:p>
          <a:p>
            <a:pPr marL="342900" indent="-342900">
              <a:buFontTx/>
              <a:buChar char="-"/>
            </a:pPr>
            <a:r>
              <a:rPr lang="en-US" sz="2000" dirty="0" smtClean="0">
                <a:latin typeface="Monotype Corsiva" pitchFamily="66" charset="0"/>
              </a:rPr>
              <a:t>Yes. Three hundred dollars and come back in four hours.</a:t>
            </a:r>
          </a:p>
          <a:p>
            <a:pPr marL="342900" indent="-342900">
              <a:buFontTx/>
              <a:buChar char="-"/>
            </a:pPr>
            <a:r>
              <a:rPr lang="en-US" sz="2000" dirty="0" smtClean="0">
                <a:latin typeface="Monotype Corsiva" pitchFamily="66" charset="0"/>
              </a:rPr>
              <a:t>Thank you.</a:t>
            </a:r>
            <a:endParaRPr lang="en-US" sz="2000" dirty="0">
              <a:latin typeface="Monotype Corsiva" pitchFamily="66" charset="0"/>
            </a:endParaRPr>
          </a:p>
        </p:txBody>
      </p:sp>
      <p:pic>
        <p:nvPicPr>
          <p:cNvPr id="3" name="Рисунок 2"/>
          <p:cNvPicPr>
            <a:picLocks noChangeAspect="1"/>
          </p:cNvPicPr>
          <p:nvPr/>
        </p:nvPicPr>
        <p:blipFill>
          <a:blip r:embed="rId2"/>
          <a:stretch>
            <a:fillRect/>
          </a:stretch>
        </p:blipFill>
        <p:spPr>
          <a:xfrm>
            <a:off x="2339752" y="3163620"/>
            <a:ext cx="4248472" cy="3203348"/>
          </a:xfrm>
          <a:prstGeom prst="rect">
            <a:avLst/>
          </a:prstGeom>
        </p:spPr>
      </p:pic>
    </p:spTree>
    <p:extLst>
      <p:ext uri="{BB962C8B-B14F-4D97-AF65-F5344CB8AC3E}">
        <p14:creationId xmlns:p14="http://schemas.microsoft.com/office/powerpoint/2010/main" val="3252726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tx2">
                    <a:lumMod val="90000"/>
                  </a:schemeClr>
                </a:solidFill>
                <a:latin typeface="Monotype Corsiva" pitchFamily="66" charset="0"/>
              </a:rPr>
              <a:t>Цели урока</a:t>
            </a:r>
            <a:endParaRPr lang="ru-RU" dirty="0">
              <a:solidFill>
                <a:schemeClr val="tx2">
                  <a:lumMod val="90000"/>
                </a:schemeClr>
              </a:solidFill>
              <a:latin typeface="Monotype Corsiva" pitchFamily="66" charset="0"/>
            </a:endParaRPr>
          </a:p>
        </p:txBody>
      </p:sp>
      <p:sp>
        <p:nvSpPr>
          <p:cNvPr id="3" name="Объект 2"/>
          <p:cNvSpPr>
            <a:spLocks noGrp="1"/>
          </p:cNvSpPr>
          <p:nvPr>
            <p:ph idx="1"/>
          </p:nvPr>
        </p:nvSpPr>
        <p:spPr>
          <a:xfrm>
            <a:off x="457200" y="1268760"/>
            <a:ext cx="8229600" cy="4827240"/>
          </a:xfrm>
        </p:spPr>
        <p:txBody>
          <a:bodyPr/>
          <a:lstStyle/>
          <a:p>
            <a:pPr marL="0" indent="0">
              <a:buNone/>
            </a:pPr>
            <a:r>
              <a:rPr lang="ru-RU" sz="2000" b="1" dirty="0">
                <a:effectLst/>
                <a:latin typeface="Monotype Corsiva" pitchFamily="66" charset="0"/>
              </a:rPr>
              <a:t>Познавательная </a:t>
            </a:r>
            <a:r>
              <a:rPr lang="ru-RU" sz="2000" b="1" dirty="0" smtClean="0">
                <a:effectLst/>
                <a:latin typeface="Monotype Corsiva" pitchFamily="66" charset="0"/>
              </a:rPr>
              <a:t>цель: </a:t>
            </a:r>
            <a:r>
              <a:rPr lang="ru-RU" sz="4000" b="1" dirty="0" smtClean="0">
                <a:effectLst/>
                <a:latin typeface="Monotype Corsiva" pitchFamily="66" charset="0"/>
              </a:rPr>
              <a:t> </a:t>
            </a:r>
          </a:p>
          <a:p>
            <a:pPr marL="0" indent="0">
              <a:buNone/>
            </a:pPr>
            <a:r>
              <a:rPr lang="ru-RU" sz="2000" i="1" dirty="0">
                <a:effectLst/>
                <a:latin typeface="Monotype Corsiva" pitchFamily="66" charset="0"/>
              </a:rPr>
              <a:t>С</a:t>
            </a:r>
            <a:r>
              <a:rPr lang="ru-RU" sz="2000" i="1" dirty="0" smtClean="0">
                <a:effectLst/>
                <a:latin typeface="Monotype Corsiva" pitchFamily="66" charset="0"/>
              </a:rPr>
              <a:t>овершенствование </a:t>
            </a:r>
            <a:r>
              <a:rPr lang="ru-RU" sz="2000" i="1" dirty="0">
                <a:effectLst/>
                <a:latin typeface="Monotype Corsiva" pitchFamily="66" charset="0"/>
              </a:rPr>
              <a:t>лексических навыков и навыков чтения, развитие навыков ДР,  восприятия речи на слух (по теме Моя профессия - Автомеханик).</a:t>
            </a:r>
            <a:endParaRPr lang="ru-RU" sz="4000" dirty="0">
              <a:effectLst/>
              <a:latin typeface="Monotype Corsiva" pitchFamily="66" charset="0"/>
            </a:endParaRPr>
          </a:p>
          <a:p>
            <a:pPr marL="0" indent="0">
              <a:buNone/>
            </a:pPr>
            <a:r>
              <a:rPr lang="ru-RU" sz="2000" b="1" dirty="0" smtClean="0">
                <a:effectLst/>
                <a:latin typeface="Monotype Corsiva" pitchFamily="66" charset="0"/>
              </a:rPr>
              <a:t>Воспитательная цель:</a:t>
            </a:r>
            <a:endParaRPr lang="ru-RU" sz="2000" dirty="0">
              <a:effectLst/>
              <a:latin typeface="Monotype Corsiva" pitchFamily="66" charset="0"/>
            </a:endParaRPr>
          </a:p>
          <a:p>
            <a:pPr marL="0" indent="0">
              <a:buNone/>
            </a:pPr>
            <a:r>
              <a:rPr lang="ru-RU" sz="2000" dirty="0" smtClean="0">
                <a:effectLst/>
                <a:latin typeface="Monotype Corsiva" pitchFamily="66" charset="0"/>
              </a:rPr>
              <a:t>Воспитание интереса </a:t>
            </a:r>
            <a:r>
              <a:rPr lang="ru-RU" sz="2000" dirty="0">
                <a:effectLst/>
                <a:latin typeface="Monotype Corsiva" pitchFamily="66" charset="0"/>
              </a:rPr>
              <a:t>к </a:t>
            </a:r>
            <a:r>
              <a:rPr lang="ru-RU" sz="2000" dirty="0" smtClean="0">
                <a:effectLst/>
                <a:latin typeface="Monotype Corsiva" pitchFamily="66" charset="0"/>
              </a:rPr>
              <a:t> будущей профессии и к изучаемому  языку</a:t>
            </a:r>
            <a:endParaRPr lang="ru-RU" sz="2000" dirty="0">
              <a:effectLst/>
              <a:latin typeface="Monotype Corsiva" pitchFamily="66" charset="0"/>
            </a:endParaRPr>
          </a:p>
          <a:p>
            <a:pPr marL="0" indent="0">
              <a:buNone/>
            </a:pPr>
            <a:r>
              <a:rPr lang="ru-RU" sz="2000" dirty="0" smtClean="0">
                <a:effectLst/>
                <a:latin typeface="Monotype Corsiva" pitchFamily="66" charset="0"/>
              </a:rPr>
              <a:t>Развитие творческого </a:t>
            </a:r>
            <a:r>
              <a:rPr lang="ru-RU" sz="2000" dirty="0">
                <a:effectLst/>
                <a:latin typeface="Monotype Corsiva" pitchFamily="66" charset="0"/>
              </a:rPr>
              <a:t>отношения к учебной деятельности  </a:t>
            </a:r>
            <a:r>
              <a:rPr lang="ru-RU" sz="2000" dirty="0" smtClean="0">
                <a:effectLst/>
                <a:latin typeface="Monotype Corsiva" pitchFamily="66" charset="0"/>
              </a:rPr>
              <a:t>и к </a:t>
            </a:r>
            <a:r>
              <a:rPr lang="ru-RU" sz="2000" dirty="0">
                <a:effectLst/>
                <a:latin typeface="Monotype Corsiva" pitchFamily="66" charset="0"/>
              </a:rPr>
              <a:t>избранной профессии </a:t>
            </a:r>
            <a:endParaRPr lang="en-US" sz="2000" dirty="0" smtClean="0">
              <a:effectLst/>
              <a:latin typeface="Monotype Corsiva" pitchFamily="66" charset="0"/>
            </a:endParaRPr>
          </a:p>
          <a:p>
            <a:pPr marL="0" indent="0">
              <a:buNone/>
            </a:pPr>
            <a:r>
              <a:rPr lang="ru-RU" sz="2000" b="1" dirty="0" smtClean="0">
                <a:effectLst/>
                <a:latin typeface="Monotype Corsiva" pitchFamily="66" charset="0"/>
              </a:rPr>
              <a:t>Развивающая цель :</a:t>
            </a:r>
          </a:p>
          <a:p>
            <a:pPr marL="0" indent="0">
              <a:buNone/>
            </a:pPr>
            <a:r>
              <a:rPr lang="ru-RU" sz="2000" dirty="0">
                <a:effectLst/>
                <a:latin typeface="Monotype Corsiva" pitchFamily="66" charset="0"/>
              </a:rPr>
              <a:t>Р</a:t>
            </a:r>
            <a:r>
              <a:rPr lang="ru-RU" sz="2000" dirty="0" smtClean="0">
                <a:effectLst/>
                <a:latin typeface="Monotype Corsiva" pitchFamily="66" charset="0"/>
              </a:rPr>
              <a:t>азвитие </a:t>
            </a:r>
            <a:r>
              <a:rPr lang="ru-RU" sz="2000" dirty="0">
                <a:effectLst/>
                <a:latin typeface="Monotype Corsiva" pitchFamily="66" charset="0"/>
              </a:rPr>
              <a:t>умений применять полученные знания в нестандартных  </a:t>
            </a:r>
            <a:r>
              <a:rPr lang="ru-RU" sz="2000" dirty="0" smtClean="0">
                <a:effectLst/>
                <a:latin typeface="Monotype Corsiva" pitchFamily="66" charset="0"/>
              </a:rPr>
              <a:t>условиях</a:t>
            </a:r>
            <a:endParaRPr lang="en-US" sz="2000" dirty="0" smtClean="0">
              <a:effectLst/>
              <a:latin typeface="Monotype Corsiva" pitchFamily="66" charset="0"/>
            </a:endParaRPr>
          </a:p>
          <a:p>
            <a:pPr marL="0" indent="0">
              <a:buNone/>
            </a:pPr>
            <a:r>
              <a:rPr lang="ru-RU" sz="2000" dirty="0" smtClean="0">
                <a:effectLst/>
                <a:latin typeface="Monotype Corsiva" pitchFamily="66" charset="0"/>
              </a:rPr>
              <a:t>развитие </a:t>
            </a:r>
            <a:r>
              <a:rPr lang="ru-RU" sz="2000" dirty="0">
                <a:effectLst/>
                <a:latin typeface="Monotype Corsiva" pitchFamily="66" charset="0"/>
              </a:rPr>
              <a:t>умений грамотно, четко и точно выражать свои </a:t>
            </a:r>
            <a:r>
              <a:rPr lang="ru-RU" sz="2000" dirty="0" smtClean="0">
                <a:effectLst/>
                <a:latin typeface="Monotype Corsiva" pitchFamily="66" charset="0"/>
              </a:rPr>
              <a:t>мысли</a:t>
            </a:r>
            <a:endParaRPr lang="en-US" sz="2000" dirty="0" smtClean="0">
              <a:effectLst/>
              <a:latin typeface="Monotype Corsiva" pitchFamily="66" charset="0"/>
            </a:endParaRPr>
          </a:p>
          <a:p>
            <a:pPr marL="0" indent="0">
              <a:buNone/>
            </a:pPr>
            <a:endParaRPr lang="ru-RU" sz="4000" dirty="0">
              <a:effectLst/>
              <a:latin typeface="Monotype Corsiva" pitchFamily="66" charset="0"/>
            </a:endParaRPr>
          </a:p>
          <a:p>
            <a:endParaRPr lang="ru-RU" sz="800" dirty="0"/>
          </a:p>
        </p:txBody>
      </p:sp>
    </p:spTree>
    <p:extLst>
      <p:ext uri="{BB962C8B-B14F-4D97-AF65-F5344CB8AC3E}">
        <p14:creationId xmlns:p14="http://schemas.microsoft.com/office/powerpoint/2010/main" val="217940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74345"/>
            <a:ext cx="8136904" cy="3477875"/>
          </a:xfrm>
          <a:prstGeom prst="rect">
            <a:avLst/>
          </a:prstGeom>
        </p:spPr>
        <p:txBody>
          <a:bodyPr wrap="square">
            <a:spAutoFit/>
          </a:bodyPr>
          <a:lstStyle/>
          <a:p>
            <a:pPr algn="just"/>
            <a:r>
              <a:rPr lang="ru-RU" sz="2000" dirty="0">
                <a:latin typeface="Monotype Corsiva" panose="03010101010201010101" pitchFamily="66" charset="0"/>
              </a:rPr>
              <a:t>Доброе утро, сэр. Я приехал на техосмотр с пробегом 15 тыс. км. У меня запись на 10 утра.</a:t>
            </a:r>
          </a:p>
          <a:p>
            <a:pPr algn="just"/>
            <a:r>
              <a:rPr lang="ru-RU" sz="2000" dirty="0">
                <a:latin typeface="Monotype Corsiva" panose="03010101010201010101" pitchFamily="66" charset="0"/>
              </a:rPr>
              <a:t>- OK. Пожалуйста, заезжайте </a:t>
            </a:r>
            <a:r>
              <a:rPr lang="ru-RU" sz="2000" dirty="0" smtClean="0">
                <a:latin typeface="Monotype Corsiva" panose="03010101010201010101" pitchFamily="66" charset="0"/>
              </a:rPr>
              <a:t> </a:t>
            </a:r>
            <a:r>
              <a:rPr lang="ru-RU" sz="2000" dirty="0">
                <a:latin typeface="Monotype Corsiva" panose="03010101010201010101" pitchFamily="66" charset="0"/>
              </a:rPr>
              <a:t>в гараж…  Давайте я проверю авто и проведу диагностику всех возможных проблем… </a:t>
            </a:r>
          </a:p>
          <a:p>
            <a:pPr algn="just"/>
            <a:r>
              <a:rPr lang="ru-RU" sz="2000" dirty="0">
                <a:latin typeface="Monotype Corsiva" panose="03010101010201010101" pitchFamily="66" charset="0"/>
              </a:rPr>
              <a:t>- </a:t>
            </a:r>
            <a:r>
              <a:rPr lang="ru-RU" sz="2000" dirty="0" smtClean="0">
                <a:latin typeface="Monotype Corsiva" panose="03010101010201010101" pitchFamily="66" charset="0"/>
              </a:rPr>
              <a:t>У меня есть некоторые проблемы</a:t>
            </a:r>
            <a:r>
              <a:rPr lang="ru-RU" sz="2000" dirty="0">
                <a:latin typeface="Monotype Corsiva" panose="03010101010201010101" pitchFamily="66" charset="0"/>
              </a:rPr>
              <a:t>. Я заметил, что сцепление очень шумит при переключении передач.</a:t>
            </a:r>
          </a:p>
          <a:p>
            <a:pPr algn="just"/>
            <a:r>
              <a:rPr lang="ru-RU" sz="2000" dirty="0">
                <a:latin typeface="Monotype Corsiva" panose="03010101010201010101" pitchFamily="66" charset="0"/>
              </a:rPr>
              <a:t>- Понятно.  Должно быть,  диск стерт. Но это нормально при таком пробеге. </a:t>
            </a:r>
          </a:p>
          <a:p>
            <a:pPr marL="342900" indent="-342900" algn="just">
              <a:buFontTx/>
              <a:buChar char="-"/>
            </a:pPr>
            <a:r>
              <a:rPr lang="ru-RU" sz="2000" dirty="0" smtClean="0">
                <a:latin typeface="Monotype Corsiva" panose="03010101010201010101" pitchFamily="66" charset="0"/>
              </a:rPr>
              <a:t>Его </a:t>
            </a:r>
            <a:r>
              <a:rPr lang="ru-RU" sz="2000" dirty="0">
                <a:latin typeface="Monotype Corsiva" panose="03010101010201010101" pitchFamily="66" charset="0"/>
              </a:rPr>
              <a:t>можно отремонтировать сегодня</a:t>
            </a:r>
            <a:r>
              <a:rPr lang="ru-RU" sz="2000" dirty="0" smtClean="0">
                <a:latin typeface="Monotype Corsiva" panose="03010101010201010101" pitchFamily="66" charset="0"/>
              </a:rPr>
              <a:t>?</a:t>
            </a:r>
          </a:p>
          <a:p>
            <a:pPr marL="342900" indent="-342900" algn="just">
              <a:buFontTx/>
              <a:buChar char="-"/>
            </a:pPr>
            <a:r>
              <a:rPr lang="ru-RU" sz="2000" dirty="0" smtClean="0">
                <a:latin typeface="Monotype Corsiva" panose="03010101010201010101" pitchFamily="66" charset="0"/>
              </a:rPr>
              <a:t>Да. 300 </a:t>
            </a:r>
            <a:r>
              <a:rPr lang="en-US" sz="2000" dirty="0" smtClean="0">
                <a:latin typeface="Monotype Corsiva" panose="03010101010201010101" pitchFamily="66" charset="0"/>
              </a:rPr>
              <a:t> $ </a:t>
            </a:r>
            <a:r>
              <a:rPr lang="ru-RU" sz="2000" dirty="0" smtClean="0">
                <a:latin typeface="Monotype Corsiva" panose="03010101010201010101" pitchFamily="66" charset="0"/>
              </a:rPr>
              <a:t>. Приходите через четыре часа.</a:t>
            </a:r>
          </a:p>
          <a:p>
            <a:pPr marL="342900" indent="-342900" algn="just">
              <a:buFontTx/>
              <a:buChar char="-"/>
            </a:pPr>
            <a:r>
              <a:rPr lang="ru-RU" sz="2000" dirty="0" smtClean="0">
                <a:latin typeface="Monotype Corsiva" panose="03010101010201010101" pitchFamily="66" charset="0"/>
              </a:rPr>
              <a:t>Спасибо.</a:t>
            </a:r>
          </a:p>
          <a:p>
            <a:pPr marL="342900" indent="-342900" algn="just">
              <a:buFontTx/>
              <a:buChar char="-"/>
            </a:pPr>
            <a:endParaRPr lang="ru-RU" sz="2000" b="0" i="0" dirty="0">
              <a:effectLst/>
              <a:latin typeface="Monotype Corsiva" panose="03010101010201010101" pitchFamily="66" charset="0"/>
            </a:endParaRPr>
          </a:p>
        </p:txBody>
      </p:sp>
      <p:pic>
        <p:nvPicPr>
          <p:cNvPr id="3" name="Рисунок 2"/>
          <p:cNvPicPr>
            <a:picLocks noChangeAspect="1"/>
          </p:cNvPicPr>
          <p:nvPr/>
        </p:nvPicPr>
        <p:blipFill>
          <a:blip r:embed="rId2"/>
          <a:stretch>
            <a:fillRect/>
          </a:stretch>
        </p:blipFill>
        <p:spPr>
          <a:xfrm>
            <a:off x="2411760" y="3429000"/>
            <a:ext cx="4249280" cy="3200677"/>
          </a:xfrm>
          <a:prstGeom prst="rect">
            <a:avLst/>
          </a:prstGeom>
        </p:spPr>
      </p:pic>
    </p:spTree>
    <p:extLst>
      <p:ext uri="{BB962C8B-B14F-4D97-AF65-F5344CB8AC3E}">
        <p14:creationId xmlns:p14="http://schemas.microsoft.com/office/powerpoint/2010/main" val="18638087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188640"/>
            <a:ext cx="6912768" cy="3539430"/>
          </a:xfrm>
          <a:prstGeom prst="rect">
            <a:avLst/>
          </a:prstGeom>
        </p:spPr>
        <p:txBody>
          <a:bodyPr wrap="square">
            <a:spAutoFit/>
          </a:bodyPr>
          <a:lstStyle/>
          <a:p>
            <a:r>
              <a:rPr lang="en-US" sz="2000" dirty="0" smtClean="0">
                <a:latin typeface="Monotype Corsiva" pitchFamily="66" charset="0"/>
              </a:rPr>
              <a:t>- Hello</a:t>
            </a:r>
            <a:endParaRPr lang="en-US" sz="2000" dirty="0">
              <a:latin typeface="Monotype Corsiva" pitchFamily="66" charset="0"/>
            </a:endParaRPr>
          </a:p>
          <a:p>
            <a:r>
              <a:rPr lang="en-US" sz="2000" dirty="0" smtClean="0">
                <a:latin typeface="Monotype Corsiva" pitchFamily="66" charset="0"/>
              </a:rPr>
              <a:t>- Hello</a:t>
            </a:r>
            <a:r>
              <a:rPr lang="en-US" sz="2000" dirty="0">
                <a:latin typeface="Monotype Corsiva" pitchFamily="66" charset="0"/>
              </a:rPr>
              <a:t>. How may I help you?</a:t>
            </a:r>
          </a:p>
          <a:p>
            <a:r>
              <a:rPr lang="en-US" sz="2000" dirty="0" smtClean="0">
                <a:latin typeface="Monotype Corsiva" pitchFamily="66" charset="0"/>
              </a:rPr>
              <a:t>- I </a:t>
            </a:r>
            <a:r>
              <a:rPr lang="en-US" sz="2000" dirty="0">
                <a:latin typeface="Monotype Corsiva" pitchFamily="66" charset="0"/>
              </a:rPr>
              <a:t>have a problem with my transmission. When I try to put it into reverse, there’s a harsh grinding.</a:t>
            </a:r>
          </a:p>
          <a:p>
            <a:r>
              <a:rPr lang="en-US" sz="2000" dirty="0" smtClean="0">
                <a:latin typeface="Monotype Corsiva" pitchFamily="66" charset="0"/>
              </a:rPr>
              <a:t>- You’ll </a:t>
            </a:r>
            <a:r>
              <a:rPr lang="en-US" sz="2000" dirty="0">
                <a:latin typeface="Monotype Corsiva" pitchFamily="66" charset="0"/>
              </a:rPr>
              <a:t>have to leave the car with us. We will do a diagnostic check on it to find out what the problem is.</a:t>
            </a:r>
          </a:p>
          <a:p>
            <a:r>
              <a:rPr lang="en-US" sz="2000" dirty="0" smtClean="0">
                <a:latin typeface="Monotype Corsiva" pitchFamily="66" charset="0"/>
              </a:rPr>
              <a:t>- When </a:t>
            </a:r>
            <a:r>
              <a:rPr lang="en-US" sz="2000" dirty="0">
                <a:latin typeface="Monotype Corsiva" pitchFamily="66" charset="0"/>
              </a:rPr>
              <a:t>will you do it?</a:t>
            </a:r>
          </a:p>
          <a:p>
            <a:r>
              <a:rPr lang="en-US" sz="2000" dirty="0" smtClean="0">
                <a:latin typeface="Monotype Corsiva" pitchFamily="66" charset="0"/>
              </a:rPr>
              <a:t>- Today</a:t>
            </a:r>
            <a:r>
              <a:rPr lang="en-US" sz="2000" dirty="0">
                <a:latin typeface="Monotype Corsiva" pitchFamily="66" charset="0"/>
              </a:rPr>
              <a:t>. I’ll call you in about four hours.</a:t>
            </a:r>
          </a:p>
          <a:p>
            <a:pPr marL="342900" indent="-342900">
              <a:buFontTx/>
              <a:buChar char="-"/>
            </a:pPr>
            <a:r>
              <a:rPr lang="en-US" sz="2000" dirty="0" smtClean="0">
                <a:latin typeface="Monotype Corsiva" pitchFamily="66" charset="0"/>
              </a:rPr>
              <a:t>OK</a:t>
            </a:r>
            <a:r>
              <a:rPr lang="en-US" sz="2000" dirty="0">
                <a:latin typeface="Monotype Corsiva" pitchFamily="66" charset="0"/>
              </a:rPr>
              <a:t>. Thank you</a:t>
            </a:r>
            <a:r>
              <a:rPr lang="en-US" sz="2000" dirty="0" smtClean="0">
                <a:latin typeface="Monotype Corsiva" pitchFamily="66" charset="0"/>
              </a:rPr>
              <a:t>. Goodbye.</a:t>
            </a:r>
          </a:p>
          <a:p>
            <a:pPr marL="342900" indent="-342900">
              <a:buFontTx/>
              <a:buChar char="-"/>
            </a:pPr>
            <a:r>
              <a:rPr lang="en-US" sz="2000" dirty="0" smtClean="0">
                <a:latin typeface="Monotype Corsiva" pitchFamily="66" charset="0"/>
              </a:rPr>
              <a:t>Goodbye.</a:t>
            </a:r>
          </a:p>
          <a:p>
            <a:endParaRPr lang="en-US" sz="2400" dirty="0">
              <a:latin typeface="Monotype Corsiva" pitchFamily="66" charset="0"/>
            </a:endParaRPr>
          </a:p>
        </p:txBody>
      </p:sp>
      <p:pic>
        <p:nvPicPr>
          <p:cNvPr id="3" name="Рисунок 2"/>
          <p:cNvPicPr>
            <a:picLocks noChangeAspect="1"/>
          </p:cNvPicPr>
          <p:nvPr/>
        </p:nvPicPr>
        <p:blipFill>
          <a:blip r:embed="rId2"/>
          <a:stretch>
            <a:fillRect/>
          </a:stretch>
        </p:blipFill>
        <p:spPr>
          <a:xfrm>
            <a:off x="1547664" y="3284985"/>
            <a:ext cx="5759110" cy="3312368"/>
          </a:xfrm>
          <a:prstGeom prst="rect">
            <a:avLst/>
          </a:prstGeom>
        </p:spPr>
      </p:pic>
    </p:spTree>
    <p:extLst>
      <p:ext uri="{BB962C8B-B14F-4D97-AF65-F5344CB8AC3E}">
        <p14:creationId xmlns:p14="http://schemas.microsoft.com/office/powerpoint/2010/main" val="2840712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58901"/>
            <a:ext cx="8280920" cy="3170099"/>
          </a:xfrm>
          <a:prstGeom prst="rect">
            <a:avLst/>
          </a:prstGeom>
        </p:spPr>
        <p:txBody>
          <a:bodyPr wrap="square">
            <a:spAutoFit/>
          </a:bodyPr>
          <a:lstStyle/>
          <a:p>
            <a:r>
              <a:rPr lang="ru-RU" dirty="0">
                <a:solidFill>
                  <a:srgbClr val="333333"/>
                </a:solidFill>
                <a:latin typeface="Arial" panose="020B0604020202020204" pitchFamily="34" charset="0"/>
              </a:rPr>
              <a:t> </a:t>
            </a:r>
            <a:r>
              <a:rPr lang="ru-RU" sz="2000" dirty="0" smtClean="0">
                <a:latin typeface="Monotype Corsiva" panose="03010101010201010101" pitchFamily="66" charset="0"/>
              </a:rPr>
              <a:t>- Здравствуйте.</a:t>
            </a:r>
            <a:r>
              <a:rPr lang="ru-RU" sz="2000" dirty="0">
                <a:latin typeface="Monotype Corsiva" panose="03010101010201010101" pitchFamily="66" charset="0"/>
              </a:rPr>
              <a:t/>
            </a:r>
            <a:br>
              <a:rPr lang="ru-RU" sz="2000" dirty="0">
                <a:latin typeface="Monotype Corsiva" panose="03010101010201010101" pitchFamily="66" charset="0"/>
              </a:rPr>
            </a:br>
            <a:r>
              <a:rPr lang="ru-RU" sz="2000" dirty="0">
                <a:latin typeface="Monotype Corsiva" panose="03010101010201010101" pitchFamily="66" charset="0"/>
              </a:rPr>
              <a:t>- Здравствуйте. </a:t>
            </a:r>
            <a:r>
              <a:rPr lang="ru-RU" sz="2000" dirty="0" smtClean="0">
                <a:latin typeface="Monotype Corsiva" panose="03010101010201010101" pitchFamily="66" charset="0"/>
              </a:rPr>
              <a:t>Чем  </a:t>
            </a:r>
            <a:r>
              <a:rPr lang="ru-RU" sz="2000" dirty="0">
                <a:latin typeface="Monotype Corsiva" panose="03010101010201010101" pitchFamily="66" charset="0"/>
              </a:rPr>
              <a:t>могу </a:t>
            </a:r>
            <a:r>
              <a:rPr lang="ru-RU" sz="2000" dirty="0" smtClean="0">
                <a:latin typeface="Monotype Corsiva" panose="03010101010201010101" pitchFamily="66" charset="0"/>
              </a:rPr>
              <a:t>помочь</a:t>
            </a:r>
            <a:r>
              <a:rPr lang="ru-RU" sz="2000" dirty="0">
                <a:latin typeface="Monotype Corsiva" panose="03010101010201010101" pitchFamily="66" charset="0"/>
              </a:rPr>
              <a:t>?</a:t>
            </a:r>
            <a:br>
              <a:rPr lang="ru-RU" sz="2000" dirty="0">
                <a:latin typeface="Monotype Corsiva" panose="03010101010201010101" pitchFamily="66" charset="0"/>
              </a:rPr>
            </a:br>
            <a:r>
              <a:rPr lang="ru-RU" sz="2000" dirty="0">
                <a:latin typeface="Monotype Corsiva" panose="03010101010201010101" pitchFamily="66" charset="0"/>
              </a:rPr>
              <a:t>- У меня </a:t>
            </a:r>
            <a:r>
              <a:rPr lang="ru-RU" sz="2000" dirty="0" smtClean="0">
                <a:latin typeface="Monotype Corsiva" panose="03010101010201010101" pitchFamily="66" charset="0"/>
              </a:rPr>
              <a:t> </a:t>
            </a:r>
            <a:r>
              <a:rPr lang="ru-RU" sz="2000" dirty="0">
                <a:latin typeface="Monotype Corsiva" panose="03010101010201010101" pitchFamily="66" charset="0"/>
              </a:rPr>
              <a:t>проблема с </a:t>
            </a:r>
            <a:r>
              <a:rPr lang="ru-RU" sz="2000" dirty="0" smtClean="0">
                <a:latin typeface="Monotype Corsiva" panose="03010101010201010101" pitchFamily="66" charset="0"/>
              </a:rPr>
              <a:t>коробкой. </a:t>
            </a:r>
            <a:r>
              <a:rPr lang="ru-RU" sz="2000" dirty="0">
                <a:latin typeface="Monotype Corsiva" panose="03010101010201010101" pitchFamily="66" charset="0"/>
              </a:rPr>
              <a:t>Когда я </a:t>
            </a:r>
            <a:r>
              <a:rPr lang="ru-RU" sz="2000" dirty="0" smtClean="0">
                <a:latin typeface="Monotype Corsiva" panose="03010101010201010101" pitchFamily="66" charset="0"/>
              </a:rPr>
              <a:t>включаю заднюю передачу, раздаётся резкий скрежет.</a:t>
            </a:r>
            <a:r>
              <a:rPr lang="ru-RU" sz="2000" dirty="0">
                <a:latin typeface="Monotype Corsiva" panose="03010101010201010101" pitchFamily="66" charset="0"/>
              </a:rPr>
              <a:t/>
            </a:r>
            <a:br>
              <a:rPr lang="ru-RU" sz="2000" dirty="0">
                <a:latin typeface="Monotype Corsiva" panose="03010101010201010101" pitchFamily="66" charset="0"/>
              </a:rPr>
            </a:br>
            <a:r>
              <a:rPr lang="ru-RU" sz="2000" dirty="0">
                <a:latin typeface="Monotype Corsiva" panose="03010101010201010101" pitchFamily="66" charset="0"/>
              </a:rPr>
              <a:t>- Вам придется оставить машину у нас. Мы </a:t>
            </a:r>
            <a:r>
              <a:rPr lang="ru-RU" sz="2000" dirty="0" smtClean="0">
                <a:latin typeface="Monotype Corsiva" panose="03010101010201010101" pitchFamily="66" charset="0"/>
              </a:rPr>
              <a:t>сделаем диагностику, </a:t>
            </a:r>
            <a:r>
              <a:rPr lang="ru-RU" sz="2000" dirty="0">
                <a:latin typeface="Monotype Corsiva" panose="03010101010201010101" pitchFamily="66" charset="0"/>
              </a:rPr>
              <a:t>чтобы выяснить, в чем проблема.</a:t>
            </a:r>
            <a:br>
              <a:rPr lang="ru-RU" sz="2000" dirty="0">
                <a:latin typeface="Monotype Corsiva" panose="03010101010201010101" pitchFamily="66" charset="0"/>
              </a:rPr>
            </a:br>
            <a:r>
              <a:rPr lang="ru-RU" sz="2000" dirty="0">
                <a:latin typeface="Monotype Corsiva" panose="03010101010201010101" pitchFamily="66" charset="0"/>
              </a:rPr>
              <a:t>- Когда вы </a:t>
            </a:r>
            <a:r>
              <a:rPr lang="ru-RU" sz="2000" dirty="0" smtClean="0">
                <a:latin typeface="Monotype Corsiva" panose="03010101010201010101" pitchFamily="66" charset="0"/>
              </a:rPr>
              <a:t>сможете это сделать</a:t>
            </a:r>
            <a:r>
              <a:rPr lang="ru-RU" sz="2000" dirty="0">
                <a:latin typeface="Monotype Corsiva" panose="03010101010201010101" pitchFamily="66" charset="0"/>
              </a:rPr>
              <a:t>?</a:t>
            </a:r>
            <a:br>
              <a:rPr lang="ru-RU" sz="2000" dirty="0">
                <a:latin typeface="Monotype Corsiva" panose="03010101010201010101" pitchFamily="66" charset="0"/>
              </a:rPr>
            </a:br>
            <a:r>
              <a:rPr lang="ru-RU" sz="2000" dirty="0">
                <a:latin typeface="Monotype Corsiva" panose="03010101010201010101" pitchFamily="66" charset="0"/>
              </a:rPr>
              <a:t>- Сегодня. Я позвоню вам в четыре часа.</a:t>
            </a:r>
            <a:br>
              <a:rPr lang="ru-RU" sz="2000" dirty="0">
                <a:latin typeface="Monotype Corsiva" panose="03010101010201010101" pitchFamily="66" charset="0"/>
              </a:rPr>
            </a:br>
            <a:r>
              <a:rPr lang="ru-RU" sz="2000" dirty="0">
                <a:latin typeface="Monotype Corsiva" panose="03010101010201010101" pitchFamily="66" charset="0"/>
              </a:rPr>
              <a:t>ОК. Спасибо. До свидания.</a:t>
            </a:r>
            <a:br>
              <a:rPr lang="ru-RU" sz="2000" dirty="0">
                <a:latin typeface="Monotype Corsiva" panose="03010101010201010101" pitchFamily="66" charset="0"/>
              </a:rPr>
            </a:br>
            <a:r>
              <a:rPr lang="ru-RU" sz="2000" dirty="0">
                <a:latin typeface="Monotype Corsiva" panose="03010101010201010101" pitchFamily="66" charset="0"/>
              </a:rPr>
              <a:t>До свидания.</a:t>
            </a:r>
          </a:p>
        </p:txBody>
      </p:sp>
      <p:pic>
        <p:nvPicPr>
          <p:cNvPr id="3" name="Рисунок 2"/>
          <p:cNvPicPr>
            <a:picLocks noChangeAspect="1"/>
          </p:cNvPicPr>
          <p:nvPr/>
        </p:nvPicPr>
        <p:blipFill>
          <a:blip r:embed="rId2"/>
          <a:stretch>
            <a:fillRect/>
          </a:stretch>
        </p:blipFill>
        <p:spPr>
          <a:xfrm>
            <a:off x="1475656" y="3429000"/>
            <a:ext cx="5868652" cy="3240360"/>
          </a:xfrm>
          <a:prstGeom prst="rect">
            <a:avLst/>
          </a:prstGeom>
        </p:spPr>
      </p:pic>
    </p:spTree>
    <p:extLst>
      <p:ext uri="{BB962C8B-B14F-4D97-AF65-F5344CB8AC3E}">
        <p14:creationId xmlns:p14="http://schemas.microsoft.com/office/powerpoint/2010/main" val="14973895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3539430"/>
          </a:xfrm>
          <a:prstGeom prst="rect">
            <a:avLst/>
          </a:prstGeom>
        </p:spPr>
        <p:txBody>
          <a:bodyPr wrap="square">
            <a:spAutoFit/>
          </a:bodyPr>
          <a:lstStyle/>
          <a:p>
            <a:r>
              <a:rPr lang="en-US" sz="2000" dirty="0" smtClean="0">
                <a:latin typeface="Monotype Corsiva" pitchFamily="66" charset="0"/>
              </a:rPr>
              <a:t>- Hello</a:t>
            </a:r>
            <a:r>
              <a:rPr lang="en-US" sz="2000" dirty="0">
                <a:latin typeface="Monotype Corsiva" pitchFamily="66" charset="0"/>
              </a:rPr>
              <a:t>. This is Tom Collins from repair shop. We have  done a check on your car. We need to replace the transmission.</a:t>
            </a:r>
          </a:p>
          <a:p>
            <a:r>
              <a:rPr lang="en-US" sz="2000" dirty="0" smtClean="0">
                <a:latin typeface="Monotype Corsiva" pitchFamily="66" charset="0"/>
              </a:rPr>
              <a:t>- That’s </a:t>
            </a:r>
            <a:r>
              <a:rPr lang="en-US" sz="2000" dirty="0">
                <a:latin typeface="Monotype Corsiva" pitchFamily="66" charset="0"/>
              </a:rPr>
              <a:t>too bad.</a:t>
            </a:r>
          </a:p>
          <a:p>
            <a:r>
              <a:rPr lang="en-US" sz="2000" dirty="0" smtClean="0">
                <a:latin typeface="Monotype Corsiva" pitchFamily="66" charset="0"/>
              </a:rPr>
              <a:t>- We </a:t>
            </a:r>
            <a:r>
              <a:rPr lang="en-US" sz="2000" dirty="0">
                <a:latin typeface="Monotype Corsiva" pitchFamily="66" charset="0"/>
              </a:rPr>
              <a:t>will order the new transmission and put it in for you. With labor and parts it will cost three thousand dollars.</a:t>
            </a:r>
          </a:p>
          <a:p>
            <a:r>
              <a:rPr lang="en-US" sz="2000" dirty="0" smtClean="0">
                <a:latin typeface="Monotype Corsiva" pitchFamily="66" charset="0"/>
              </a:rPr>
              <a:t>- How </a:t>
            </a:r>
            <a:r>
              <a:rPr lang="en-US" sz="2000" dirty="0">
                <a:latin typeface="Monotype Corsiva" pitchFamily="66" charset="0"/>
              </a:rPr>
              <a:t>long will it take?</a:t>
            </a:r>
          </a:p>
          <a:p>
            <a:pPr marL="342900" indent="-342900">
              <a:buFontTx/>
              <a:buChar char="-"/>
            </a:pPr>
            <a:r>
              <a:rPr lang="en-US" sz="2000" dirty="0" smtClean="0">
                <a:latin typeface="Monotype Corsiva" pitchFamily="66" charset="0"/>
              </a:rPr>
              <a:t>Three </a:t>
            </a:r>
            <a:r>
              <a:rPr lang="en-US" sz="2000" dirty="0">
                <a:latin typeface="Monotype Corsiva" pitchFamily="66" charset="0"/>
              </a:rPr>
              <a:t>or four days. I’ll call you as soon as we’re done</a:t>
            </a:r>
            <a:r>
              <a:rPr lang="en-US" sz="2000" dirty="0" smtClean="0">
                <a:latin typeface="Monotype Corsiva" pitchFamily="66" charset="0"/>
              </a:rPr>
              <a:t>.</a:t>
            </a:r>
          </a:p>
          <a:p>
            <a:pPr marL="342900" indent="-342900">
              <a:buFontTx/>
              <a:buChar char="-"/>
            </a:pPr>
            <a:r>
              <a:rPr lang="en-US" sz="2000" dirty="0" smtClean="0">
                <a:latin typeface="Monotype Corsiva" pitchFamily="66" charset="0"/>
              </a:rPr>
              <a:t>Thank you. I will wait for your calling.</a:t>
            </a:r>
          </a:p>
          <a:p>
            <a:pPr marL="342900" indent="-342900">
              <a:buFontTx/>
              <a:buChar char="-"/>
            </a:pPr>
            <a:r>
              <a:rPr lang="en-US" sz="2000" dirty="0" smtClean="0">
                <a:latin typeface="Monotype Corsiva" pitchFamily="66" charset="0"/>
              </a:rPr>
              <a:t>Goodbye.</a:t>
            </a:r>
          </a:p>
          <a:p>
            <a:r>
              <a:rPr lang="en-US" sz="2000" dirty="0" smtClean="0">
                <a:latin typeface="Monotype Corsiva" pitchFamily="66" charset="0"/>
              </a:rPr>
              <a:t>- Goodbye.</a:t>
            </a:r>
          </a:p>
          <a:p>
            <a:endParaRPr lang="ru-RU" sz="2400" dirty="0">
              <a:latin typeface="Monotype Corsiva" pitchFamily="66" charset="0"/>
            </a:endParaRPr>
          </a:p>
        </p:txBody>
      </p:sp>
      <p:pic>
        <p:nvPicPr>
          <p:cNvPr id="3" name="Рисунок 2"/>
          <p:cNvPicPr>
            <a:picLocks noChangeAspect="1"/>
          </p:cNvPicPr>
          <p:nvPr/>
        </p:nvPicPr>
        <p:blipFill>
          <a:blip r:embed="rId2"/>
          <a:stretch>
            <a:fillRect/>
          </a:stretch>
        </p:blipFill>
        <p:spPr>
          <a:xfrm>
            <a:off x="1979712" y="3140968"/>
            <a:ext cx="5184576" cy="3461702"/>
          </a:xfrm>
          <a:prstGeom prst="rect">
            <a:avLst/>
          </a:prstGeom>
        </p:spPr>
      </p:pic>
    </p:spTree>
    <p:extLst>
      <p:ext uri="{BB962C8B-B14F-4D97-AF65-F5344CB8AC3E}">
        <p14:creationId xmlns:p14="http://schemas.microsoft.com/office/powerpoint/2010/main" val="1851279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424936" cy="3170099"/>
          </a:xfrm>
          <a:prstGeom prst="rect">
            <a:avLst/>
          </a:prstGeom>
        </p:spPr>
        <p:txBody>
          <a:bodyPr wrap="square">
            <a:spAutoFit/>
          </a:bodyPr>
          <a:lstStyle/>
          <a:p>
            <a:r>
              <a:rPr lang="ru-RU" sz="2000" dirty="0">
                <a:latin typeface="Monotype Corsiva" panose="03010101010201010101" pitchFamily="66" charset="0"/>
              </a:rPr>
              <a:t>- Здравствуйте. Это Т</a:t>
            </a:r>
            <a:r>
              <a:rPr lang="ru-RU" sz="2000" dirty="0" smtClean="0">
                <a:latin typeface="Monotype Corsiva" panose="03010101010201010101" pitchFamily="66" charset="0"/>
              </a:rPr>
              <a:t>ом </a:t>
            </a:r>
            <a:r>
              <a:rPr lang="ru-RU" sz="2000" dirty="0">
                <a:latin typeface="Monotype Corsiva" panose="03010101010201010101" pitchFamily="66" charset="0"/>
              </a:rPr>
              <a:t>Коллинз из </a:t>
            </a:r>
            <a:r>
              <a:rPr lang="ru-RU" sz="2000" dirty="0" smtClean="0">
                <a:latin typeface="Monotype Corsiva" panose="03010101010201010101" pitchFamily="66" charset="0"/>
              </a:rPr>
              <a:t>автосервиса. </a:t>
            </a:r>
            <a:r>
              <a:rPr lang="ru-RU" sz="2000" dirty="0">
                <a:latin typeface="Monotype Corsiva" panose="03010101010201010101" pitchFamily="66" charset="0"/>
              </a:rPr>
              <a:t>Мы </a:t>
            </a:r>
            <a:r>
              <a:rPr lang="ru-RU" sz="2000" dirty="0" smtClean="0">
                <a:latin typeface="Monotype Corsiva" panose="03010101010201010101" pitchFamily="66" charset="0"/>
              </a:rPr>
              <a:t>сделали диагностику  вашей машины.  Нужно менять коробку передач.</a:t>
            </a:r>
            <a:r>
              <a:rPr lang="ru-RU" sz="2000" dirty="0">
                <a:latin typeface="Monotype Corsiva" panose="03010101010201010101" pitchFamily="66" charset="0"/>
              </a:rPr>
              <a:t/>
            </a:r>
            <a:br>
              <a:rPr lang="ru-RU" sz="2000" dirty="0">
                <a:latin typeface="Monotype Corsiva" panose="03010101010201010101" pitchFamily="66" charset="0"/>
              </a:rPr>
            </a:br>
            <a:r>
              <a:rPr lang="ru-RU" sz="2000" dirty="0">
                <a:latin typeface="Monotype Corsiva" panose="03010101010201010101" pitchFamily="66" charset="0"/>
              </a:rPr>
              <a:t>- </a:t>
            </a:r>
            <a:r>
              <a:rPr lang="ru-RU" sz="2000" dirty="0" smtClean="0">
                <a:latin typeface="Monotype Corsiva" panose="03010101010201010101" pitchFamily="66" charset="0"/>
              </a:rPr>
              <a:t>Очень плохо.</a:t>
            </a:r>
            <a:r>
              <a:rPr lang="ru-RU" sz="2000" dirty="0">
                <a:latin typeface="Monotype Corsiva" panose="03010101010201010101" pitchFamily="66" charset="0"/>
              </a:rPr>
              <a:t/>
            </a:r>
            <a:br>
              <a:rPr lang="ru-RU" sz="2000" dirty="0">
                <a:latin typeface="Monotype Corsiva" panose="03010101010201010101" pitchFamily="66" charset="0"/>
              </a:rPr>
            </a:br>
            <a:r>
              <a:rPr lang="ru-RU" sz="2000" dirty="0">
                <a:latin typeface="Monotype Corsiva" panose="03010101010201010101" pitchFamily="66" charset="0"/>
              </a:rPr>
              <a:t>- Мы закажем новую коробку </a:t>
            </a:r>
            <a:r>
              <a:rPr lang="ru-RU" sz="2000" dirty="0" smtClean="0">
                <a:latin typeface="Monotype Corsiva" panose="03010101010201010101" pitchFamily="66" charset="0"/>
              </a:rPr>
              <a:t> </a:t>
            </a:r>
            <a:r>
              <a:rPr lang="ru-RU" sz="2000" dirty="0">
                <a:latin typeface="Monotype Corsiva" panose="03010101010201010101" pitchFamily="66" charset="0"/>
              </a:rPr>
              <a:t>и </a:t>
            </a:r>
            <a:r>
              <a:rPr lang="ru-RU" sz="2000" dirty="0" smtClean="0">
                <a:latin typeface="Monotype Corsiva" panose="03010101010201010101" pitchFamily="66" charset="0"/>
              </a:rPr>
              <a:t>поставим её.  Работа вместе с запчастями </a:t>
            </a:r>
            <a:r>
              <a:rPr lang="ru-RU" sz="2000" dirty="0">
                <a:latin typeface="Monotype Corsiva" panose="03010101010201010101" pitchFamily="66" charset="0"/>
              </a:rPr>
              <a:t>будет стоить три тысячи долларов.</a:t>
            </a:r>
            <a:br>
              <a:rPr lang="ru-RU" sz="2000" dirty="0">
                <a:latin typeface="Monotype Corsiva" panose="03010101010201010101" pitchFamily="66" charset="0"/>
              </a:rPr>
            </a:br>
            <a:r>
              <a:rPr lang="ru-RU" sz="2000" dirty="0">
                <a:latin typeface="Monotype Corsiva" panose="03010101010201010101" pitchFamily="66" charset="0"/>
              </a:rPr>
              <a:t>- Сколько времени это займет?</a:t>
            </a:r>
            <a:br>
              <a:rPr lang="ru-RU" sz="2000" dirty="0">
                <a:latin typeface="Monotype Corsiva" panose="03010101010201010101" pitchFamily="66" charset="0"/>
              </a:rPr>
            </a:br>
            <a:r>
              <a:rPr lang="ru-RU" sz="2000" dirty="0">
                <a:latin typeface="Monotype Corsiva" panose="03010101010201010101" pitchFamily="66" charset="0"/>
              </a:rPr>
              <a:t>Три или четыре дня. Я позвоню </a:t>
            </a:r>
            <a:r>
              <a:rPr lang="ru-RU" sz="2000" dirty="0" smtClean="0">
                <a:latin typeface="Monotype Corsiva" panose="03010101010201010101" pitchFamily="66" charset="0"/>
              </a:rPr>
              <a:t>вам, </a:t>
            </a:r>
            <a:r>
              <a:rPr lang="ru-RU" sz="2000" dirty="0">
                <a:latin typeface="Monotype Corsiva" panose="03010101010201010101" pitchFamily="66" charset="0"/>
              </a:rPr>
              <a:t>как только мы закончим.</a:t>
            </a:r>
            <a:br>
              <a:rPr lang="ru-RU" sz="2000" dirty="0">
                <a:latin typeface="Monotype Corsiva" panose="03010101010201010101" pitchFamily="66" charset="0"/>
              </a:rPr>
            </a:br>
            <a:r>
              <a:rPr lang="ru-RU" sz="2000" dirty="0">
                <a:latin typeface="Monotype Corsiva" panose="03010101010201010101" pitchFamily="66" charset="0"/>
              </a:rPr>
              <a:t>Спасибо. Я буду ждать </a:t>
            </a:r>
            <a:r>
              <a:rPr lang="ru-RU" sz="2000" dirty="0" smtClean="0">
                <a:latin typeface="Monotype Corsiva" panose="03010101010201010101" pitchFamily="66" charset="0"/>
              </a:rPr>
              <a:t>вашего звонка</a:t>
            </a:r>
            <a:r>
              <a:rPr lang="ru-RU" sz="2000" dirty="0">
                <a:latin typeface="Monotype Corsiva" panose="03010101010201010101" pitchFamily="66" charset="0"/>
              </a:rPr>
              <a:t/>
            </a:r>
            <a:br>
              <a:rPr lang="ru-RU" sz="2000" dirty="0">
                <a:latin typeface="Monotype Corsiva" panose="03010101010201010101" pitchFamily="66" charset="0"/>
              </a:rPr>
            </a:br>
            <a:r>
              <a:rPr lang="ru-RU" sz="2000" dirty="0">
                <a:latin typeface="Monotype Corsiva" panose="03010101010201010101" pitchFamily="66" charset="0"/>
              </a:rPr>
              <a:t>До свидания.</a:t>
            </a:r>
            <a:br>
              <a:rPr lang="ru-RU" sz="2000" dirty="0">
                <a:latin typeface="Monotype Corsiva" panose="03010101010201010101" pitchFamily="66" charset="0"/>
              </a:rPr>
            </a:br>
            <a:r>
              <a:rPr lang="ru-RU" sz="2000" dirty="0">
                <a:latin typeface="Monotype Corsiva" panose="03010101010201010101" pitchFamily="66" charset="0"/>
              </a:rPr>
              <a:t>- До свидания.</a:t>
            </a:r>
          </a:p>
        </p:txBody>
      </p:sp>
      <p:pic>
        <p:nvPicPr>
          <p:cNvPr id="3" name="Рисунок 2"/>
          <p:cNvPicPr>
            <a:picLocks noChangeAspect="1"/>
          </p:cNvPicPr>
          <p:nvPr/>
        </p:nvPicPr>
        <p:blipFill>
          <a:blip r:embed="rId2"/>
          <a:stretch>
            <a:fillRect/>
          </a:stretch>
        </p:blipFill>
        <p:spPr>
          <a:xfrm>
            <a:off x="3059832" y="3068960"/>
            <a:ext cx="5182049" cy="3462828"/>
          </a:xfrm>
          <a:prstGeom prst="rect">
            <a:avLst/>
          </a:prstGeom>
        </p:spPr>
      </p:pic>
    </p:spTree>
    <p:extLst>
      <p:ext uri="{BB962C8B-B14F-4D97-AF65-F5344CB8AC3E}">
        <p14:creationId xmlns:p14="http://schemas.microsoft.com/office/powerpoint/2010/main" val="2188227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0800000" flipV="1">
            <a:off x="611560" y="548680"/>
            <a:ext cx="8075240" cy="1296144"/>
          </a:xfrm>
        </p:spPr>
        <p:txBody>
          <a:bodyPr/>
          <a:lstStyle/>
          <a:p>
            <a:r>
              <a:rPr lang="en-US" sz="3600" dirty="0" smtClean="0">
                <a:latin typeface="Monotype Corsiva" panose="03010101010201010101" pitchFamily="66" charset="0"/>
              </a:rPr>
              <a:t>Questions </a:t>
            </a:r>
            <a:r>
              <a:rPr lang="en-US" sz="3600" dirty="0">
                <a:latin typeface="Monotype Corsiva" panose="03010101010201010101" pitchFamily="66" charset="0"/>
              </a:rPr>
              <a:t>for </a:t>
            </a:r>
            <a:r>
              <a:rPr lang="en-US" sz="3600" dirty="0" smtClean="0">
                <a:latin typeface="Monotype Corsiva" panose="03010101010201010101" pitchFamily="66" charset="0"/>
              </a:rPr>
              <a:t>all. </a:t>
            </a:r>
            <a:r>
              <a:rPr lang="ru-RU" sz="3600" dirty="0" smtClean="0">
                <a:latin typeface="Monotype Corsiva" panose="03010101010201010101" pitchFamily="66" charset="0"/>
              </a:rPr>
              <a:t>Вопросы </a:t>
            </a:r>
            <a:r>
              <a:rPr lang="ru-RU" sz="3600" dirty="0">
                <a:latin typeface="Monotype Corsiva" panose="03010101010201010101" pitchFamily="66" charset="0"/>
              </a:rPr>
              <a:t>для всех.</a:t>
            </a:r>
            <a:r>
              <a:rPr lang="en-US" sz="3600" dirty="0">
                <a:latin typeface="Monotype Corsiva" panose="03010101010201010101" pitchFamily="66" charset="0"/>
              </a:rPr>
              <a:t/>
            </a:r>
            <a:br>
              <a:rPr lang="en-US" sz="3600" dirty="0">
                <a:latin typeface="Monotype Corsiva" panose="03010101010201010101" pitchFamily="66" charset="0"/>
              </a:rPr>
            </a:br>
            <a:r>
              <a:rPr lang="en-US" sz="3600" dirty="0">
                <a:latin typeface="Monotype Corsiva" panose="03010101010201010101" pitchFamily="66" charset="0"/>
              </a:rPr>
              <a:t>Name </a:t>
            </a:r>
            <a:r>
              <a:rPr lang="ru-RU" sz="3600" dirty="0">
                <a:latin typeface="Monotype Corsiva" panose="03010101010201010101" pitchFamily="66" charset="0"/>
              </a:rPr>
              <a:t> </a:t>
            </a:r>
            <a:r>
              <a:rPr lang="en-US" sz="3600" dirty="0">
                <a:latin typeface="Monotype Corsiva" panose="03010101010201010101" pitchFamily="66" charset="0"/>
              </a:rPr>
              <a:t>the make of </a:t>
            </a:r>
            <a:r>
              <a:rPr lang="en-US" sz="3600" dirty="0" smtClean="0">
                <a:latin typeface="Monotype Corsiva" panose="03010101010201010101" pitchFamily="66" charset="0"/>
              </a:rPr>
              <a:t>car</a:t>
            </a:r>
            <a:r>
              <a:rPr lang="ru-RU" sz="3600" dirty="0">
                <a:latin typeface="Monotype Corsiva" panose="03010101010201010101" pitchFamily="66" charset="0"/>
              </a:rPr>
              <a:t/>
            </a:r>
            <a:br>
              <a:rPr lang="ru-RU" sz="3600" dirty="0">
                <a:latin typeface="Monotype Corsiva" panose="03010101010201010101" pitchFamily="66" charset="0"/>
              </a:rPr>
            </a:br>
            <a:r>
              <a:rPr lang="en-US" sz="3600" dirty="0" smtClean="0">
                <a:latin typeface="Monotype Corsiva" panose="03010101010201010101" pitchFamily="66" charset="0"/>
              </a:rPr>
              <a:t/>
            </a:r>
            <a:br>
              <a:rPr lang="en-US" sz="3600" dirty="0" smtClean="0">
                <a:latin typeface="Monotype Corsiva" panose="03010101010201010101" pitchFamily="66" charset="0"/>
              </a:rPr>
            </a:br>
            <a:endParaRPr lang="ru-RU" sz="3600" dirty="0">
              <a:latin typeface="Monotype Corsiva" panose="03010101010201010101" pitchFamily="66" charset="0"/>
            </a:endParaRPr>
          </a:p>
        </p:txBody>
      </p:sp>
      <p:pic>
        <p:nvPicPr>
          <p:cNvPr id="4" name="Объект 3"/>
          <p:cNvPicPr>
            <a:picLocks noGrp="1" noChangeAspect="1"/>
          </p:cNvPicPr>
          <p:nvPr>
            <p:ph idx="1"/>
          </p:nvPr>
        </p:nvPicPr>
        <p:blipFill>
          <a:blip r:embed="rId4"/>
          <a:stretch>
            <a:fillRect/>
          </a:stretch>
        </p:blipFill>
        <p:spPr>
          <a:xfrm>
            <a:off x="688740" y="1700808"/>
            <a:ext cx="7920880" cy="4451945"/>
          </a:xfrm>
          <a:prstGeom prst="rect">
            <a:avLst/>
          </a:prstGeom>
        </p:spPr>
      </p:pic>
      <p:pic>
        <p:nvPicPr>
          <p:cNvPr id="3" name="Breyn-ring-Zastavka(mp3-blog.inf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152753"/>
            <a:ext cx="609600" cy="609600"/>
          </a:xfrm>
          <a:prstGeom prst="rect">
            <a:avLst/>
          </a:prstGeom>
        </p:spPr>
      </p:pic>
    </p:spTree>
    <p:extLst>
      <p:ext uri="{BB962C8B-B14F-4D97-AF65-F5344CB8AC3E}">
        <p14:creationId xmlns:p14="http://schemas.microsoft.com/office/powerpoint/2010/main" val="3224752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effectLst/>
                <a:latin typeface="Monotype Corsiva" panose="03010101010201010101" pitchFamily="66" charset="0"/>
              </a:rPr>
              <a:t/>
            </a:r>
            <a:br>
              <a:rPr lang="en-US" dirty="0" smtClean="0">
                <a:effectLst/>
                <a:latin typeface="Monotype Corsiva" panose="03010101010201010101" pitchFamily="66" charset="0"/>
              </a:rPr>
            </a:br>
            <a:r>
              <a:rPr lang="ru-RU" sz="3600" dirty="0" smtClean="0">
                <a:effectLst/>
                <a:latin typeface="Monotype Corsiva" panose="03010101010201010101" pitchFamily="66" charset="0"/>
              </a:rPr>
              <a:t>Buick</a:t>
            </a:r>
            <a:r>
              <a:rPr lang="en-US" sz="3600" dirty="0" smtClean="0">
                <a:effectLst/>
                <a:latin typeface="Monotype Corsiva" panose="03010101010201010101" pitchFamily="66" charset="0"/>
              </a:rPr>
              <a:t> </a:t>
            </a:r>
            <a:r>
              <a:rPr lang="en-US" sz="3600" b="1" dirty="0" smtClean="0">
                <a:effectLst/>
                <a:latin typeface="Monotype Corsiva" panose="03010101010201010101" pitchFamily="66" charset="0"/>
              </a:rPr>
              <a:t> -</a:t>
            </a:r>
            <a:r>
              <a:rPr lang="en-US" sz="3600" dirty="0" smtClean="0">
                <a:effectLst/>
                <a:latin typeface="Monotype Corsiva" panose="03010101010201010101" pitchFamily="66" charset="0"/>
              </a:rPr>
              <a:t> formally the </a:t>
            </a:r>
            <a:r>
              <a:rPr lang="en-US" sz="3600" b="1" dirty="0" smtClean="0">
                <a:effectLst/>
                <a:latin typeface="Monotype Corsiva" panose="03010101010201010101" pitchFamily="66" charset="0"/>
              </a:rPr>
              <a:t>Buick Motor Division</a:t>
            </a:r>
            <a:r>
              <a:rPr lang="en-US" sz="3600" dirty="0" smtClean="0">
                <a:effectLst/>
                <a:latin typeface="Monotype Corsiva" panose="03010101010201010101" pitchFamily="66" charset="0"/>
              </a:rPr>
              <a:t>, is an American automobile division of the American manufacturer </a:t>
            </a:r>
            <a:r>
              <a:rPr lang="en-US" sz="3600" dirty="0" smtClean="0">
                <a:effectLst/>
                <a:latin typeface="Monotype Corsiva" panose="03010101010201010101" pitchFamily="66" charset="0"/>
                <a:hlinkClick r:id="rId2" tooltip="General Motors"/>
              </a:rPr>
              <a:t>General Motors</a:t>
            </a:r>
            <a:r>
              <a:rPr lang="en-US" sz="3600" dirty="0" smtClean="0">
                <a:effectLst/>
                <a:latin typeface="Monotype Corsiva" panose="03010101010201010101" pitchFamily="66" charset="0"/>
              </a:rPr>
              <a:t> (GM). 1903</a:t>
            </a:r>
            <a:r>
              <a:rPr lang="ru-RU" sz="3600" dirty="0" smtClean="0">
                <a:effectLst/>
                <a:latin typeface="Monotype Corsiva" panose="03010101010201010101" pitchFamily="66" charset="0"/>
              </a:rPr>
              <a:t/>
            </a:r>
            <a:br>
              <a:rPr lang="ru-RU" sz="3600" dirty="0" smtClean="0">
                <a:effectLst/>
                <a:latin typeface="Monotype Corsiva" panose="03010101010201010101" pitchFamily="66" charset="0"/>
              </a:rPr>
            </a:br>
            <a:endParaRPr lang="ru-RU" sz="3600" dirty="0">
              <a:latin typeface="Monotype Corsiva" panose="03010101010201010101" pitchFamily="66" charset="0"/>
            </a:endParaRPr>
          </a:p>
        </p:txBody>
      </p:sp>
      <p:pic>
        <p:nvPicPr>
          <p:cNvPr id="4" name="Объект 3"/>
          <p:cNvPicPr>
            <a:picLocks noGrp="1" noChangeAspect="1"/>
          </p:cNvPicPr>
          <p:nvPr>
            <p:ph idx="1"/>
          </p:nvPr>
        </p:nvPicPr>
        <p:blipFill>
          <a:blip r:embed="rId3"/>
          <a:stretch>
            <a:fillRect/>
          </a:stretch>
        </p:blipFill>
        <p:spPr>
          <a:xfrm>
            <a:off x="1033612" y="1844824"/>
            <a:ext cx="7076776" cy="4434580"/>
          </a:xfrm>
          <a:prstGeom prst="rect">
            <a:avLst/>
          </a:prstGeom>
        </p:spPr>
      </p:pic>
    </p:spTree>
    <p:extLst>
      <p:ext uri="{BB962C8B-B14F-4D97-AF65-F5344CB8AC3E}">
        <p14:creationId xmlns:p14="http://schemas.microsoft.com/office/powerpoint/2010/main" val="17269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600" b="1" dirty="0">
                <a:effectLst/>
                <a:latin typeface="Monotype Corsiva" panose="03010101010201010101" pitchFamily="66" charset="0"/>
              </a:rPr>
              <a:t>Pontiac</a:t>
            </a:r>
            <a:r>
              <a:rPr lang="en-US" sz="3600" dirty="0">
                <a:effectLst/>
                <a:latin typeface="Monotype Corsiva" panose="03010101010201010101" pitchFamily="66" charset="0"/>
              </a:rPr>
              <a:t> was a brand of automobiles manufactured and sold by </a:t>
            </a:r>
            <a:r>
              <a:rPr lang="en-US" sz="3600" dirty="0">
                <a:effectLst/>
                <a:latin typeface="Monotype Corsiva" panose="03010101010201010101" pitchFamily="66" charset="0"/>
                <a:hlinkClick r:id="rId2" tooltip="General Motors"/>
              </a:rPr>
              <a:t>General Motors</a:t>
            </a:r>
            <a:r>
              <a:rPr lang="en-US" sz="3600" dirty="0">
                <a:effectLst/>
                <a:latin typeface="Monotype Corsiva" panose="03010101010201010101" pitchFamily="66" charset="0"/>
              </a:rPr>
              <a:t> (</a:t>
            </a:r>
            <a:r>
              <a:rPr lang="en-US" sz="3600" dirty="0" smtClean="0">
                <a:effectLst/>
                <a:latin typeface="Monotype Corsiva" panose="03010101010201010101" pitchFamily="66" charset="0"/>
              </a:rPr>
              <a:t>GM) 1926 -2009</a:t>
            </a:r>
            <a:endParaRPr lang="ru-RU" sz="3600" dirty="0">
              <a:latin typeface="Monotype Corsiva" panose="03010101010201010101" pitchFamily="66" charset="0"/>
            </a:endParaRPr>
          </a:p>
        </p:txBody>
      </p:sp>
      <p:pic>
        <p:nvPicPr>
          <p:cNvPr id="4" name="Объект 3"/>
          <p:cNvPicPr>
            <a:picLocks noGrp="1" noChangeAspect="1"/>
          </p:cNvPicPr>
          <p:nvPr>
            <p:ph idx="1"/>
          </p:nvPr>
        </p:nvPicPr>
        <p:blipFill>
          <a:blip r:embed="rId3"/>
          <a:stretch>
            <a:fillRect/>
          </a:stretch>
        </p:blipFill>
        <p:spPr>
          <a:xfrm>
            <a:off x="611560" y="2057248"/>
            <a:ext cx="7920879" cy="4180064"/>
          </a:xfrm>
          <a:prstGeom prst="rect">
            <a:avLst/>
          </a:prstGeom>
        </p:spPr>
      </p:pic>
    </p:spTree>
    <p:extLst>
      <p:ext uri="{BB962C8B-B14F-4D97-AF65-F5344CB8AC3E}">
        <p14:creationId xmlns:p14="http://schemas.microsoft.com/office/powerpoint/2010/main" val="119197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70186"/>
          </a:xfrm>
        </p:spPr>
        <p:txBody>
          <a:bodyPr/>
          <a:lstStyle/>
          <a:p>
            <a:r>
              <a:rPr lang="ru-RU" sz="3600" b="1" dirty="0" smtClean="0">
                <a:effectLst/>
                <a:latin typeface="Monotype Corsiva" panose="03010101010201010101" pitchFamily="66" charset="0"/>
              </a:rPr>
              <a:t/>
            </a:r>
            <a:br>
              <a:rPr lang="ru-RU" sz="3600" b="1" dirty="0" smtClean="0">
                <a:effectLst/>
                <a:latin typeface="Monotype Corsiva" panose="03010101010201010101" pitchFamily="66" charset="0"/>
              </a:rPr>
            </a:br>
            <a:r>
              <a:rPr lang="en-US" sz="3600" b="1" dirty="0" smtClean="0">
                <a:effectLst/>
                <a:latin typeface="Monotype Corsiva" panose="03010101010201010101" pitchFamily="66" charset="0"/>
              </a:rPr>
              <a:t>Dodge</a:t>
            </a:r>
            <a:r>
              <a:rPr lang="en-US" sz="3600" dirty="0">
                <a:effectLst/>
                <a:latin typeface="Monotype Corsiva" panose="03010101010201010101" pitchFamily="66" charset="0"/>
              </a:rPr>
              <a:t> is an American brand of cars, </a:t>
            </a:r>
            <a:r>
              <a:rPr lang="en-US" sz="3600" dirty="0">
                <a:effectLst/>
                <a:latin typeface="Monotype Corsiva" panose="03010101010201010101" pitchFamily="66" charset="0"/>
                <a:hlinkClick r:id="rId2" tooltip="Minivan"/>
              </a:rPr>
              <a:t>minivans</a:t>
            </a:r>
            <a:r>
              <a:rPr lang="en-US" sz="3600" dirty="0">
                <a:effectLst/>
                <a:latin typeface="Monotype Corsiva" panose="03010101010201010101" pitchFamily="66" charset="0"/>
              </a:rPr>
              <a:t>, and </a:t>
            </a:r>
            <a:r>
              <a:rPr lang="en-US" sz="3600" dirty="0">
                <a:effectLst/>
                <a:latin typeface="Monotype Corsiva" panose="03010101010201010101" pitchFamily="66" charset="0"/>
                <a:hlinkClick r:id="rId3" tooltip="Sport utility vehicle"/>
              </a:rPr>
              <a:t>sport utility vehicles</a:t>
            </a:r>
            <a:r>
              <a:rPr lang="en-US" sz="3600" dirty="0">
                <a:effectLst/>
                <a:latin typeface="Monotype Corsiva" panose="03010101010201010101" pitchFamily="66" charset="0"/>
              </a:rPr>
              <a:t> manufactured by </a:t>
            </a:r>
            <a:r>
              <a:rPr lang="en-US" sz="3600" dirty="0">
                <a:effectLst/>
                <a:latin typeface="Monotype Corsiva" panose="03010101010201010101" pitchFamily="66" charset="0"/>
                <a:hlinkClick r:id="rId4" tooltip="Chrysler"/>
              </a:rPr>
              <a:t>FCA US LLC</a:t>
            </a:r>
            <a:r>
              <a:rPr lang="en-US" sz="3600" dirty="0">
                <a:effectLst/>
                <a:latin typeface="Monotype Corsiva" panose="03010101010201010101" pitchFamily="66" charset="0"/>
              </a:rPr>
              <a:t> (formerly known as Chrysler Group LLC</a:t>
            </a:r>
            <a:r>
              <a:rPr lang="en-US" sz="3600" dirty="0" smtClean="0">
                <a:effectLst/>
                <a:latin typeface="Monotype Corsiva" panose="03010101010201010101" pitchFamily="66" charset="0"/>
              </a:rPr>
              <a:t>)</a:t>
            </a:r>
            <a:r>
              <a:rPr lang="ru-RU" sz="3600" dirty="0" smtClean="0">
                <a:effectLst/>
                <a:latin typeface="Monotype Corsiva" panose="03010101010201010101" pitchFamily="66" charset="0"/>
              </a:rPr>
              <a:t>  1900</a:t>
            </a:r>
            <a:endParaRPr lang="ru-RU" sz="3600" dirty="0">
              <a:latin typeface="Monotype Corsiva" panose="03010101010201010101" pitchFamily="66" charset="0"/>
            </a:endParaRPr>
          </a:p>
        </p:txBody>
      </p:sp>
      <p:pic>
        <p:nvPicPr>
          <p:cNvPr id="4" name="Объект 3"/>
          <p:cNvPicPr>
            <a:picLocks noGrp="1" noChangeAspect="1"/>
          </p:cNvPicPr>
          <p:nvPr>
            <p:ph idx="1"/>
          </p:nvPr>
        </p:nvPicPr>
        <p:blipFill>
          <a:blip r:embed="rId5"/>
          <a:stretch>
            <a:fillRect/>
          </a:stretch>
        </p:blipFill>
        <p:spPr>
          <a:xfrm>
            <a:off x="2428875" y="2708920"/>
            <a:ext cx="4286250" cy="3571875"/>
          </a:xfrm>
          <a:prstGeom prst="rect">
            <a:avLst/>
          </a:prstGeom>
        </p:spPr>
      </p:pic>
    </p:spTree>
    <p:extLst>
      <p:ext uri="{BB962C8B-B14F-4D97-AF65-F5344CB8AC3E}">
        <p14:creationId xmlns:p14="http://schemas.microsoft.com/office/powerpoint/2010/main" val="119307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600" b="1" dirty="0">
                <a:effectLst/>
                <a:latin typeface="Monotype Corsiva" panose="03010101010201010101" pitchFamily="66" charset="0"/>
              </a:rPr>
              <a:t>Chevrolet</a:t>
            </a:r>
            <a:r>
              <a:rPr lang="en-US" sz="3600" dirty="0">
                <a:effectLst/>
                <a:latin typeface="Monotype Corsiva" panose="03010101010201010101" pitchFamily="66" charset="0"/>
              </a:rPr>
              <a:t> </a:t>
            </a:r>
            <a:r>
              <a:rPr lang="en-US" sz="3600" dirty="0" smtClean="0">
                <a:effectLst/>
                <a:latin typeface="Monotype Corsiva" panose="03010101010201010101" pitchFamily="66" charset="0"/>
              </a:rPr>
              <a:t> </a:t>
            </a:r>
            <a:r>
              <a:rPr lang="en-US" sz="3600" dirty="0">
                <a:effectLst/>
                <a:latin typeface="Monotype Corsiva" panose="03010101010201010101" pitchFamily="66" charset="0"/>
              </a:rPr>
              <a:t>colloquially referred to as </a:t>
            </a:r>
            <a:r>
              <a:rPr lang="en-US" sz="3600" b="1" dirty="0">
                <a:effectLst/>
                <a:latin typeface="Monotype Corsiva" panose="03010101010201010101" pitchFamily="66" charset="0"/>
              </a:rPr>
              <a:t>Chevy</a:t>
            </a:r>
            <a:r>
              <a:rPr lang="en-US" sz="3600" dirty="0">
                <a:effectLst/>
                <a:latin typeface="Monotype Corsiva" panose="03010101010201010101" pitchFamily="66" charset="0"/>
              </a:rPr>
              <a:t> and formally the </a:t>
            </a:r>
            <a:r>
              <a:rPr lang="en-US" sz="3600" b="1" dirty="0">
                <a:effectLst/>
                <a:latin typeface="Monotype Corsiva" panose="03010101010201010101" pitchFamily="66" charset="0"/>
              </a:rPr>
              <a:t>Chevrolet Division of General Motors </a:t>
            </a:r>
            <a:r>
              <a:rPr lang="en-US" sz="3600" b="1" dirty="0" smtClean="0">
                <a:effectLst/>
                <a:latin typeface="Monotype Corsiva" panose="03010101010201010101" pitchFamily="66" charset="0"/>
              </a:rPr>
              <a:t>Company</a:t>
            </a:r>
            <a:r>
              <a:rPr lang="ru-RU" sz="3600" b="1" dirty="0" smtClean="0">
                <a:effectLst/>
                <a:latin typeface="Monotype Corsiva" panose="03010101010201010101" pitchFamily="66" charset="0"/>
              </a:rPr>
              <a:t> </a:t>
            </a:r>
            <a:r>
              <a:rPr lang="ru-RU" sz="3600" dirty="0" smtClean="0">
                <a:effectLst/>
                <a:latin typeface="Monotype Corsiva" panose="03010101010201010101" pitchFamily="66" charset="0"/>
              </a:rPr>
              <a:t> 1911</a:t>
            </a:r>
            <a:endParaRPr lang="ru-RU" sz="3600" dirty="0">
              <a:latin typeface="Monotype Corsiva" panose="03010101010201010101" pitchFamily="66" charset="0"/>
            </a:endParaRPr>
          </a:p>
        </p:txBody>
      </p:sp>
      <p:pic>
        <p:nvPicPr>
          <p:cNvPr id="4" name="Объект 3"/>
          <p:cNvPicPr>
            <a:picLocks noGrp="1" noChangeAspect="1"/>
          </p:cNvPicPr>
          <p:nvPr>
            <p:ph idx="1"/>
          </p:nvPr>
        </p:nvPicPr>
        <p:blipFill>
          <a:blip r:embed="rId2"/>
          <a:stretch>
            <a:fillRect/>
          </a:stretch>
        </p:blipFill>
        <p:spPr>
          <a:xfrm>
            <a:off x="457200" y="1984096"/>
            <a:ext cx="8229600" cy="3728008"/>
          </a:xfrm>
          <a:prstGeom prst="rect">
            <a:avLst/>
          </a:prstGeom>
        </p:spPr>
      </p:pic>
    </p:spTree>
    <p:extLst>
      <p:ext uri="{BB962C8B-B14F-4D97-AF65-F5344CB8AC3E}">
        <p14:creationId xmlns:p14="http://schemas.microsoft.com/office/powerpoint/2010/main" val="168128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5859" y="188640"/>
            <a:ext cx="5367175" cy="769441"/>
          </a:xfrm>
          <a:prstGeom prst="rect">
            <a:avLst/>
          </a:prstGeom>
        </p:spPr>
        <p:txBody>
          <a:bodyPr wrap="none">
            <a:spAutoFit/>
          </a:bodyPr>
          <a:lstStyle/>
          <a:p>
            <a:r>
              <a:rPr lang="ru-RU" sz="4400" dirty="0" smtClean="0">
                <a:solidFill>
                  <a:schemeClr val="tx2">
                    <a:lumMod val="90000"/>
                  </a:schemeClr>
                </a:solidFill>
                <a:latin typeface="Monotype Corsiva" pitchFamily="66" charset="0"/>
              </a:rPr>
              <a:t>ОТБОРОЧНЫЙ</a:t>
            </a:r>
            <a:r>
              <a:rPr lang="ru-RU" sz="4400" dirty="0" smtClean="0">
                <a:latin typeface="Monotype Corsiva" pitchFamily="66" charset="0"/>
              </a:rPr>
              <a:t> </a:t>
            </a:r>
            <a:r>
              <a:rPr lang="ru-RU" sz="4400" dirty="0">
                <a:solidFill>
                  <a:schemeClr val="tx2">
                    <a:lumMod val="90000"/>
                  </a:schemeClr>
                </a:solidFill>
                <a:latin typeface="Monotype Corsiva" pitchFamily="66" charset="0"/>
              </a:rPr>
              <a:t>ТУР</a:t>
            </a:r>
            <a:endParaRPr lang="ru-RU" sz="4400" dirty="0">
              <a:solidFill>
                <a:schemeClr val="tx2">
                  <a:lumMod val="90000"/>
                </a:schemeClr>
              </a:solidFill>
            </a:endParaRPr>
          </a:p>
        </p:txBody>
      </p:sp>
      <p:sp>
        <p:nvSpPr>
          <p:cNvPr id="3" name="Прямоугольник 2"/>
          <p:cNvSpPr/>
          <p:nvPr/>
        </p:nvSpPr>
        <p:spPr>
          <a:xfrm>
            <a:off x="866004" y="573360"/>
            <a:ext cx="7346883" cy="1200329"/>
          </a:xfrm>
          <a:prstGeom prst="rect">
            <a:avLst/>
          </a:prstGeom>
        </p:spPr>
        <p:txBody>
          <a:bodyPr wrap="none">
            <a:spAutoFit/>
          </a:bodyPr>
          <a:lstStyle/>
          <a:p>
            <a:r>
              <a:rPr lang="en-US" sz="7200" dirty="0" smtClean="0">
                <a:latin typeface="Monotype Corsiva" panose="03010101010201010101" pitchFamily="66" charset="0"/>
              </a:rPr>
              <a:t>The elimination </a:t>
            </a:r>
            <a:r>
              <a:rPr lang="en-US" sz="7200" dirty="0">
                <a:latin typeface="Monotype Corsiva" panose="03010101010201010101" pitchFamily="66" charset="0"/>
              </a:rPr>
              <a:t>round</a:t>
            </a:r>
            <a:endParaRPr lang="ru-RU" sz="7200" dirty="0">
              <a:latin typeface="Monotype Corsiva" panose="03010101010201010101" pitchFamily="66" charset="0"/>
            </a:endParaRPr>
          </a:p>
        </p:txBody>
      </p:sp>
      <p:pic>
        <p:nvPicPr>
          <p:cNvPr id="4" name="Рисунок 3"/>
          <p:cNvPicPr>
            <a:picLocks noChangeAspect="1"/>
          </p:cNvPicPr>
          <p:nvPr/>
        </p:nvPicPr>
        <p:blipFill>
          <a:blip r:embed="rId4"/>
          <a:stretch>
            <a:fillRect/>
          </a:stretch>
        </p:blipFill>
        <p:spPr>
          <a:xfrm>
            <a:off x="611560" y="1916832"/>
            <a:ext cx="8064896" cy="4078903"/>
          </a:xfrm>
          <a:prstGeom prst="rect">
            <a:avLst/>
          </a:prstGeom>
        </p:spPr>
      </p:pic>
      <p:pic>
        <p:nvPicPr>
          <p:cNvPr id="5" name="Breyn-ring-Zastavka(mp3-blog.inf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6856" y="6005370"/>
            <a:ext cx="609600" cy="609600"/>
          </a:xfrm>
          <a:prstGeom prst="rect">
            <a:avLst/>
          </a:prstGeom>
        </p:spPr>
      </p:pic>
    </p:spTree>
    <p:extLst>
      <p:ext uri="{BB962C8B-B14F-4D97-AF65-F5344CB8AC3E}">
        <p14:creationId xmlns:p14="http://schemas.microsoft.com/office/powerpoint/2010/main" val="1283836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74242"/>
          </a:xfrm>
        </p:spPr>
        <p:txBody>
          <a:bodyPr/>
          <a:lstStyle/>
          <a:p>
            <a:r>
              <a:rPr lang="en-US" sz="3600" b="1" dirty="0">
                <a:effectLst/>
                <a:latin typeface="Monotype Corsiva" panose="03010101010201010101" pitchFamily="66" charset="0"/>
              </a:rPr>
              <a:t>FCA US LLC</a:t>
            </a:r>
            <a:r>
              <a:rPr lang="en-US" sz="3600" dirty="0">
                <a:effectLst/>
                <a:latin typeface="Monotype Corsiva" panose="03010101010201010101" pitchFamily="66" charset="0"/>
              </a:rPr>
              <a:t>, also known as simply </a:t>
            </a:r>
            <a:r>
              <a:rPr lang="en-US" sz="3600" b="1" dirty="0">
                <a:effectLst/>
                <a:latin typeface="Monotype Corsiva" panose="03010101010201010101" pitchFamily="66" charset="0"/>
              </a:rPr>
              <a:t>Chrysler</a:t>
            </a:r>
            <a:r>
              <a:rPr lang="en-US" sz="3600" dirty="0">
                <a:effectLst/>
                <a:latin typeface="Monotype Corsiva" panose="03010101010201010101" pitchFamily="66" charset="0"/>
              </a:rPr>
              <a:t> </a:t>
            </a:r>
            <a:r>
              <a:rPr lang="en-US" sz="3600" dirty="0" smtClean="0">
                <a:effectLst/>
                <a:latin typeface="Monotype Corsiva" panose="03010101010201010101" pitchFamily="66" charset="0"/>
              </a:rPr>
              <a:t> </a:t>
            </a:r>
            <a:r>
              <a:rPr lang="en-US" sz="3600" dirty="0">
                <a:effectLst/>
                <a:latin typeface="Monotype Corsiva" panose="03010101010201010101" pitchFamily="66" charset="0"/>
              </a:rPr>
              <a:t>is an American </a:t>
            </a:r>
            <a:r>
              <a:rPr lang="en-US" sz="3600" dirty="0">
                <a:effectLst/>
                <a:latin typeface="Monotype Corsiva" panose="03010101010201010101" pitchFamily="66" charset="0"/>
                <a:hlinkClick r:id="rId2" tooltip="Automobile manufacturer"/>
              </a:rPr>
              <a:t>automobile manufacturer</a:t>
            </a:r>
            <a:r>
              <a:rPr lang="en-US" sz="3600" dirty="0">
                <a:effectLst/>
                <a:latin typeface="Monotype Corsiva" panose="03010101010201010101" pitchFamily="66" charset="0"/>
              </a:rPr>
              <a:t> </a:t>
            </a:r>
            <a:r>
              <a:rPr lang="ru-RU" sz="3600" dirty="0" smtClean="0">
                <a:effectLst/>
                <a:latin typeface="Monotype Corsiva" panose="03010101010201010101" pitchFamily="66" charset="0"/>
              </a:rPr>
              <a:t> 1925</a:t>
            </a:r>
            <a:endParaRPr lang="ru-RU" sz="3600" dirty="0">
              <a:latin typeface="Monotype Corsiva" panose="03010101010201010101" pitchFamily="66" charset="0"/>
            </a:endParaRPr>
          </a:p>
        </p:txBody>
      </p:sp>
      <p:pic>
        <p:nvPicPr>
          <p:cNvPr id="4" name="Объект 3"/>
          <p:cNvPicPr>
            <a:picLocks noGrp="1" noChangeAspect="1"/>
          </p:cNvPicPr>
          <p:nvPr>
            <p:ph idx="1"/>
          </p:nvPr>
        </p:nvPicPr>
        <p:blipFill>
          <a:blip r:embed="rId3"/>
          <a:stretch>
            <a:fillRect/>
          </a:stretch>
        </p:blipFill>
        <p:spPr>
          <a:xfrm>
            <a:off x="1691680" y="2204864"/>
            <a:ext cx="5994400" cy="4495800"/>
          </a:xfrm>
          <a:prstGeom prst="rect">
            <a:avLst/>
          </a:prstGeom>
        </p:spPr>
      </p:pic>
    </p:spTree>
    <p:extLst>
      <p:ext uri="{BB962C8B-B14F-4D97-AF65-F5344CB8AC3E}">
        <p14:creationId xmlns:p14="http://schemas.microsoft.com/office/powerpoint/2010/main" val="94663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4638"/>
            <a:ext cx="8640960" cy="1642194"/>
          </a:xfrm>
        </p:spPr>
        <p:txBody>
          <a:bodyPr/>
          <a:lstStyle/>
          <a:p>
            <a:r>
              <a:rPr lang="en-US" sz="2800" b="1" dirty="0">
                <a:effectLst/>
                <a:latin typeface="Monotype Corsiva" panose="03010101010201010101" pitchFamily="66" charset="0"/>
              </a:rPr>
              <a:t>GM Holden Ltd</a:t>
            </a:r>
            <a:r>
              <a:rPr lang="en-US" sz="2800" dirty="0">
                <a:effectLst/>
                <a:latin typeface="Monotype Corsiva" panose="03010101010201010101" pitchFamily="66" charset="0"/>
              </a:rPr>
              <a:t>, commonly known as </a:t>
            </a:r>
            <a:r>
              <a:rPr lang="en-US" sz="2800" b="1" dirty="0">
                <a:effectLst/>
                <a:latin typeface="Monotype Corsiva" panose="03010101010201010101" pitchFamily="66" charset="0"/>
              </a:rPr>
              <a:t>Holden</a:t>
            </a:r>
            <a:r>
              <a:rPr lang="en-US" sz="2800" dirty="0">
                <a:effectLst/>
                <a:latin typeface="Monotype Corsiva" panose="03010101010201010101" pitchFamily="66" charset="0"/>
              </a:rPr>
              <a:t>, is an </a:t>
            </a:r>
            <a:r>
              <a:rPr lang="en-US" sz="2800" dirty="0" smtClean="0">
                <a:effectLst/>
                <a:latin typeface="Monotype Corsiva" panose="03010101010201010101" pitchFamily="66" charset="0"/>
              </a:rPr>
              <a:t>Australian </a:t>
            </a:r>
            <a:r>
              <a:rPr lang="en-US" sz="2800" dirty="0" smtClean="0">
                <a:effectLst/>
                <a:latin typeface="Monotype Corsiva" panose="03010101010201010101" pitchFamily="66" charset="0"/>
                <a:hlinkClick r:id="rId2" tooltip="Automotive industry"/>
              </a:rPr>
              <a:t>automaker</a:t>
            </a:r>
            <a:r>
              <a:rPr lang="en-US" sz="2800" dirty="0" smtClean="0">
                <a:effectLst/>
                <a:latin typeface="Monotype Corsiva" panose="03010101010201010101" pitchFamily="66" charset="0"/>
              </a:rPr>
              <a:t> that operates in </a:t>
            </a:r>
            <a:r>
              <a:rPr lang="en-US" sz="2800" dirty="0" smtClean="0">
                <a:effectLst/>
                <a:latin typeface="Monotype Corsiva" panose="03010101010201010101" pitchFamily="66" charset="0"/>
                <a:hlinkClick r:id="rId3" tooltip="Australasia"/>
              </a:rPr>
              <a:t>Australasia</a:t>
            </a:r>
            <a:r>
              <a:rPr lang="en-US" sz="2800" dirty="0" smtClean="0">
                <a:effectLst/>
                <a:latin typeface="Monotype Corsiva" panose="03010101010201010101" pitchFamily="66" charset="0"/>
              </a:rPr>
              <a:t> and is headquartered </a:t>
            </a:r>
            <a:r>
              <a:rPr lang="en-US" sz="2800" dirty="0">
                <a:effectLst/>
                <a:latin typeface="Monotype Corsiva" panose="03010101010201010101" pitchFamily="66" charset="0"/>
              </a:rPr>
              <a:t>in </a:t>
            </a:r>
            <a:r>
              <a:rPr lang="en-US" sz="2800" dirty="0" smtClean="0">
                <a:effectLst/>
                <a:latin typeface="Monotype Corsiva" panose="03010101010201010101" pitchFamily="66" charset="0"/>
                <a:hlinkClick r:id="rId4" tooltip="Port Melbourne, Victoria"/>
              </a:rPr>
              <a:t>Port </a:t>
            </a:r>
            <a:r>
              <a:rPr lang="en-US" sz="2800" dirty="0">
                <a:effectLst/>
                <a:latin typeface="Monotype Corsiva" panose="03010101010201010101" pitchFamily="66" charset="0"/>
                <a:hlinkClick r:id="rId4" tooltip="Port Melbourne, Victoria"/>
              </a:rPr>
              <a:t>Melbourne, Victoria</a:t>
            </a:r>
            <a:r>
              <a:rPr lang="en-US" sz="2800" dirty="0">
                <a:effectLst/>
                <a:latin typeface="Monotype Corsiva" panose="03010101010201010101" pitchFamily="66" charset="0"/>
              </a:rPr>
              <a:t>. The company was founded in </a:t>
            </a:r>
            <a:r>
              <a:rPr lang="en-US" sz="2800" dirty="0" smtClean="0">
                <a:effectLst/>
                <a:latin typeface="Monotype Corsiva" panose="03010101010201010101" pitchFamily="66" charset="0"/>
              </a:rPr>
              <a:t>1856</a:t>
            </a:r>
            <a:endParaRPr lang="ru-RU" sz="2800" dirty="0">
              <a:latin typeface="Monotype Corsiva" panose="03010101010201010101" pitchFamily="66" charset="0"/>
            </a:endParaRPr>
          </a:p>
        </p:txBody>
      </p:sp>
      <p:pic>
        <p:nvPicPr>
          <p:cNvPr id="5" name="Рисунок 4"/>
          <p:cNvPicPr>
            <a:picLocks noChangeAspect="1"/>
          </p:cNvPicPr>
          <p:nvPr/>
        </p:nvPicPr>
        <p:blipFill>
          <a:blip r:embed="rId5"/>
          <a:stretch>
            <a:fillRect/>
          </a:stretch>
        </p:blipFill>
        <p:spPr>
          <a:xfrm>
            <a:off x="1586880" y="1947359"/>
            <a:ext cx="6114256" cy="4585692"/>
          </a:xfrm>
          <a:prstGeom prst="rect">
            <a:avLst/>
          </a:prstGeom>
        </p:spPr>
      </p:pic>
      <p:pic>
        <p:nvPicPr>
          <p:cNvPr id="6" name="Рисунок 5"/>
          <p:cNvPicPr>
            <a:picLocks noChangeAspect="1"/>
          </p:cNvPicPr>
          <p:nvPr/>
        </p:nvPicPr>
        <p:blipFill>
          <a:blip r:embed="rId6"/>
          <a:stretch>
            <a:fillRect/>
          </a:stretch>
        </p:blipFill>
        <p:spPr>
          <a:xfrm>
            <a:off x="179451" y="252708"/>
            <a:ext cx="8785097" cy="6352583"/>
          </a:xfrm>
          <a:prstGeom prst="rect">
            <a:avLst/>
          </a:prstGeom>
        </p:spPr>
      </p:pic>
    </p:spTree>
    <p:extLst>
      <p:ext uri="{BB962C8B-B14F-4D97-AF65-F5344CB8AC3E}">
        <p14:creationId xmlns:p14="http://schemas.microsoft.com/office/powerpoint/2010/main" val="368733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stretch>
            <a:fillRect/>
          </a:stretch>
        </p:blipFill>
        <p:spPr>
          <a:xfrm>
            <a:off x="395536" y="404664"/>
            <a:ext cx="8352928" cy="5997712"/>
          </a:xfrm>
          <a:prstGeom prst="rect">
            <a:avLst/>
          </a:prstGeom>
        </p:spPr>
      </p:pic>
      <p:pic>
        <p:nvPicPr>
          <p:cNvPr id="3" name="veselye_rebyata_-_avtomobili_(zaycev.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5799470"/>
            <a:ext cx="609600" cy="609600"/>
          </a:xfrm>
          <a:prstGeom prst="rect">
            <a:avLst/>
          </a:prstGeom>
        </p:spPr>
      </p:pic>
    </p:spTree>
    <p:extLst>
      <p:ext uri="{BB962C8B-B14F-4D97-AF65-F5344CB8AC3E}">
        <p14:creationId xmlns:p14="http://schemas.microsoft.com/office/powerpoint/2010/main" val="2957411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Monotype Corsiva" panose="03010101010201010101" pitchFamily="66" charset="0"/>
              </a:rPr>
              <a:t>Список литературы и интернет ресурсов:</a:t>
            </a:r>
            <a:endParaRPr lang="ru-RU" dirty="0">
              <a:latin typeface="Monotype Corsiva" panose="03010101010201010101" pitchFamily="66" charset="0"/>
            </a:endParaRPr>
          </a:p>
        </p:txBody>
      </p:sp>
      <p:sp>
        <p:nvSpPr>
          <p:cNvPr id="3" name="Объект 2"/>
          <p:cNvSpPr>
            <a:spLocks noGrp="1"/>
          </p:cNvSpPr>
          <p:nvPr>
            <p:ph idx="1"/>
          </p:nvPr>
        </p:nvSpPr>
        <p:spPr/>
        <p:txBody>
          <a:bodyPr/>
          <a:lstStyle/>
          <a:p>
            <a:pPr marL="0" indent="0">
              <a:buNone/>
            </a:pPr>
            <a:endParaRPr lang="ru-RU" sz="2400" dirty="0" smtClean="0">
              <a:latin typeface="Monotype Corsiva" panose="03010101010201010101" pitchFamily="66" charset="0"/>
              <a:hlinkClick r:id="rId2"/>
            </a:endParaRPr>
          </a:p>
          <a:p>
            <a:pPr marL="0" indent="0">
              <a:buNone/>
            </a:pPr>
            <a:r>
              <a:rPr lang="en-US" sz="2400" dirty="0" smtClean="0">
                <a:latin typeface="Monotype Corsiva" panose="03010101010201010101" pitchFamily="66" charset="0"/>
                <a:hlinkClick r:id="rId2"/>
              </a:rPr>
              <a:t>https</a:t>
            </a:r>
            <a:r>
              <a:rPr lang="en-US" sz="2400" dirty="0">
                <a:latin typeface="Monotype Corsiva" panose="03010101010201010101" pitchFamily="66" charset="0"/>
                <a:hlinkClick r:id="rId2"/>
              </a:rPr>
              <a:t>://ru.wikipedia.org/wiki</a:t>
            </a:r>
            <a:r>
              <a:rPr lang="en-US" sz="2400" dirty="0" smtClean="0">
                <a:latin typeface="Monotype Corsiva" panose="03010101010201010101" pitchFamily="66" charset="0"/>
                <a:hlinkClick r:id="rId2"/>
              </a:rPr>
              <a:t>/</a:t>
            </a:r>
            <a:endParaRPr lang="ru-RU" sz="2400" dirty="0" smtClean="0">
              <a:latin typeface="Monotype Corsiva" panose="03010101010201010101" pitchFamily="66" charset="0"/>
            </a:endParaRPr>
          </a:p>
          <a:p>
            <a:pPr marL="0" indent="0">
              <a:buNone/>
            </a:pPr>
            <a:r>
              <a:rPr lang="en-US" sz="2400" dirty="0">
                <a:latin typeface="Monotype Corsiva" panose="03010101010201010101" pitchFamily="66" charset="0"/>
                <a:hlinkClick r:id="rId3"/>
              </a:rPr>
              <a:t>http://</a:t>
            </a:r>
            <a:r>
              <a:rPr lang="en-US" sz="2400" dirty="0" smtClean="0">
                <a:latin typeface="Monotype Corsiva" panose="03010101010201010101" pitchFamily="66" charset="0"/>
                <a:hlinkClick r:id="rId3"/>
              </a:rPr>
              <a:t>www.perfekt.ru/dictionaries/tech.html</a:t>
            </a:r>
            <a:endParaRPr lang="ru-RU" sz="2400" dirty="0" smtClean="0">
              <a:latin typeface="Monotype Corsiva" panose="03010101010201010101" pitchFamily="66" charset="0"/>
            </a:endParaRPr>
          </a:p>
          <a:p>
            <a:pPr marL="0" indent="0">
              <a:buNone/>
            </a:pPr>
            <a:r>
              <a:rPr lang="en-US" sz="2400" dirty="0">
                <a:latin typeface="Monotype Corsiva" panose="03010101010201010101" pitchFamily="66" charset="0"/>
                <a:hlinkClick r:id="rId4"/>
              </a:rPr>
              <a:t>http://</a:t>
            </a:r>
            <a:r>
              <a:rPr lang="en-US" sz="2400" dirty="0" smtClean="0">
                <a:latin typeface="Monotype Corsiva" panose="03010101010201010101" pitchFamily="66" charset="0"/>
                <a:hlinkClick r:id="rId4"/>
              </a:rPr>
              <a:t>s-english.ru/dialogi/at-the-car-servicu-station</a:t>
            </a:r>
            <a:endParaRPr lang="ru-RU" sz="2400" dirty="0" smtClean="0">
              <a:latin typeface="Monotype Corsiva" panose="03010101010201010101" pitchFamily="66" charset="0"/>
            </a:endParaRPr>
          </a:p>
          <a:p>
            <a:pPr marL="0" indent="0">
              <a:buNone/>
            </a:pPr>
            <a:r>
              <a:rPr lang="en-US" sz="2400" dirty="0">
                <a:latin typeface="Monotype Corsiva" panose="03010101010201010101" pitchFamily="66" charset="0"/>
                <a:hlinkClick r:id="rId5"/>
              </a:rPr>
              <a:t>http://subscribe.ru/group/razgovornyij-anglijskij-uchim-yazyik-vmeste/8822904</a:t>
            </a:r>
            <a:r>
              <a:rPr lang="en-US" sz="2400" dirty="0" smtClean="0">
                <a:latin typeface="Monotype Corsiva" panose="03010101010201010101" pitchFamily="66" charset="0"/>
                <a:hlinkClick r:id="rId5"/>
              </a:rPr>
              <a:t>/</a:t>
            </a:r>
            <a:endParaRPr lang="ru-RU" sz="2400" dirty="0" smtClean="0">
              <a:latin typeface="Monotype Corsiva" panose="03010101010201010101" pitchFamily="66" charset="0"/>
            </a:endParaRPr>
          </a:p>
          <a:p>
            <a:pPr marL="0" indent="0">
              <a:buNone/>
            </a:pPr>
            <a:r>
              <a:rPr lang="en-US" sz="2400" dirty="0">
                <a:latin typeface="Monotype Corsiva" panose="03010101010201010101" pitchFamily="66" charset="0"/>
                <a:hlinkClick r:id="rId6"/>
              </a:rPr>
              <a:t>https://yandex.ru/images</a:t>
            </a:r>
            <a:r>
              <a:rPr lang="en-US" sz="2400" dirty="0" smtClean="0">
                <a:latin typeface="Monotype Corsiva" panose="03010101010201010101" pitchFamily="66" charset="0"/>
                <a:hlinkClick r:id="rId6"/>
              </a:rPr>
              <a:t>/</a:t>
            </a:r>
            <a:endParaRPr lang="ru-RU" sz="2400" dirty="0" smtClean="0">
              <a:latin typeface="Monotype Corsiva" panose="03010101010201010101" pitchFamily="66" charset="0"/>
            </a:endParaRPr>
          </a:p>
          <a:p>
            <a:pPr marL="0" indent="0">
              <a:buNone/>
            </a:pPr>
            <a:r>
              <a:rPr lang="en-US" sz="2400" dirty="0">
                <a:latin typeface="Monotype Corsiva" panose="03010101010201010101" pitchFamily="66" charset="0"/>
              </a:rPr>
              <a:t>http://best-muzon.com/online</a:t>
            </a:r>
            <a:r>
              <a:rPr lang="en-US" sz="2400" dirty="0" smtClean="0">
                <a:latin typeface="Monotype Corsiva" panose="03010101010201010101" pitchFamily="66" charset="0"/>
              </a:rPr>
              <a:t>/</a:t>
            </a:r>
            <a:endParaRPr lang="ru-RU" sz="2400" dirty="0" smtClean="0">
              <a:latin typeface="Monotype Corsiva" panose="03010101010201010101" pitchFamily="66" charset="0"/>
            </a:endParaRPr>
          </a:p>
          <a:p>
            <a:pPr marL="0" indent="0">
              <a:buNone/>
            </a:pPr>
            <a:r>
              <a:rPr lang="ru-RU" sz="2400" dirty="0" smtClean="0">
                <a:effectLst/>
                <a:latin typeface="Monotype Corsiva" panose="03010101010201010101" pitchFamily="66" charset="0"/>
              </a:rPr>
              <a:t>Сборник</a:t>
            </a:r>
            <a:r>
              <a:rPr lang="ru-RU" sz="2400" dirty="0">
                <a:effectLst/>
                <a:latin typeface="Monotype Corsiva" panose="03010101010201010101" pitchFamily="66" charset="0"/>
              </a:rPr>
              <a:t> устных тем для подготовки к ГИА </a:t>
            </a:r>
            <a:r>
              <a:rPr lang="ru-RU" sz="2400" dirty="0" smtClean="0">
                <a:effectLst/>
                <a:latin typeface="Monotype Corsiva" panose="03010101010201010101" pitchFamily="66" charset="0"/>
              </a:rPr>
              <a:t>5-9</a:t>
            </a:r>
            <a:r>
              <a:rPr lang="ru-RU" sz="2400" dirty="0">
                <a:effectLst/>
                <a:latin typeface="Monotype Corsiva" panose="03010101010201010101" pitchFamily="66" charset="0"/>
              </a:rPr>
              <a:t> классы автор Ю.А. Смирнов. </a:t>
            </a:r>
            <a:r>
              <a:rPr lang="ru-RU" sz="2400" dirty="0" smtClean="0">
                <a:effectLst/>
                <a:latin typeface="Monotype Corsiva" panose="03010101010201010101" pitchFamily="66" charset="0"/>
              </a:rPr>
              <a:t>«Просвещение»</a:t>
            </a:r>
          </a:p>
          <a:p>
            <a:pPr marL="0" indent="0">
              <a:buNone/>
            </a:pPr>
            <a:endParaRPr lang="ru-RU" sz="2400" dirty="0">
              <a:latin typeface="Monotype Corsiva" panose="03010101010201010101" pitchFamily="66" charset="0"/>
            </a:endParaRPr>
          </a:p>
        </p:txBody>
      </p:sp>
    </p:spTree>
    <p:extLst>
      <p:ext uri="{BB962C8B-B14F-4D97-AF65-F5344CB8AC3E}">
        <p14:creationId xmlns:p14="http://schemas.microsoft.com/office/powerpoint/2010/main" val="3467927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60648"/>
            <a:ext cx="8229600" cy="504056"/>
          </a:xfrm>
        </p:spPr>
        <p:txBody>
          <a:bodyPr/>
          <a:lstStyle/>
          <a:p>
            <a:r>
              <a:rPr lang="en-US" dirty="0" smtClean="0">
                <a:latin typeface="Monotype Corsiva" pitchFamily="66" charset="0"/>
              </a:rPr>
              <a:t>Make a word / </a:t>
            </a:r>
            <a:r>
              <a:rPr lang="ru-RU" dirty="0" smtClean="0">
                <a:latin typeface="Monotype Corsiva" pitchFamily="66" charset="0"/>
              </a:rPr>
              <a:t>Составь слово</a:t>
            </a:r>
            <a:endParaRPr lang="ru-RU" dirty="0">
              <a:latin typeface="Monotype Corsiva" pitchFamily="66" charset="0"/>
            </a:endParaRPr>
          </a:p>
        </p:txBody>
      </p:sp>
      <p:sp>
        <p:nvSpPr>
          <p:cNvPr id="3" name="Объект 2"/>
          <p:cNvSpPr>
            <a:spLocks noGrp="1"/>
          </p:cNvSpPr>
          <p:nvPr>
            <p:ph idx="1"/>
          </p:nvPr>
        </p:nvSpPr>
        <p:spPr>
          <a:xfrm>
            <a:off x="457200" y="908720"/>
            <a:ext cx="8229600" cy="5187280"/>
          </a:xfrm>
        </p:spPr>
        <p:txBody>
          <a:bodyPr/>
          <a:lstStyle/>
          <a:p>
            <a:pPr marL="0" lvl="0" indent="0">
              <a:buNone/>
            </a:pPr>
            <a:r>
              <a:rPr lang="ru-RU" dirty="0" smtClean="0">
                <a:effectLst/>
                <a:latin typeface="Monotype Corsiva" pitchFamily="66" charset="0"/>
              </a:rPr>
              <a:t>1. </a:t>
            </a:r>
            <a:r>
              <a:rPr lang="en-US" dirty="0" smtClean="0">
                <a:effectLst/>
                <a:latin typeface="Monotype Corsiva" pitchFamily="66" charset="0"/>
              </a:rPr>
              <a:t>r, c, a</a:t>
            </a:r>
            <a:r>
              <a:rPr lang="ru-RU" dirty="0" smtClean="0">
                <a:effectLst/>
                <a:latin typeface="Monotype Corsiva" pitchFamily="66" charset="0"/>
              </a:rPr>
              <a:t> </a:t>
            </a:r>
          </a:p>
          <a:p>
            <a:pPr marL="0" lvl="0" indent="0">
              <a:buNone/>
            </a:pPr>
            <a:r>
              <a:rPr lang="en-US" dirty="0" smtClean="0">
                <a:effectLst/>
                <a:latin typeface="Monotype Corsiva" pitchFamily="66" charset="0"/>
              </a:rPr>
              <a:t>car</a:t>
            </a:r>
            <a:endParaRPr lang="ru-RU" dirty="0" smtClean="0">
              <a:effectLst/>
              <a:latin typeface="Monotype Corsiva" pitchFamily="66" charset="0"/>
            </a:endParaRPr>
          </a:p>
          <a:p>
            <a:pPr marL="0" lvl="0" indent="0">
              <a:buNone/>
            </a:pPr>
            <a:r>
              <a:rPr lang="ru-RU" dirty="0" smtClean="0">
                <a:effectLst/>
                <a:latin typeface="Monotype Corsiva" pitchFamily="66" charset="0"/>
              </a:rPr>
              <a:t>автомобиль</a:t>
            </a:r>
            <a:endParaRPr lang="ru-RU" dirty="0">
              <a:effectLst/>
              <a:latin typeface="Monotype Corsiva" pitchFamily="66" charset="0"/>
            </a:endParaRPr>
          </a:p>
          <a:p>
            <a:pPr marL="0" lvl="0" indent="0">
              <a:buNone/>
            </a:pPr>
            <a:r>
              <a:rPr lang="ru-RU" dirty="0" smtClean="0">
                <a:effectLst/>
                <a:latin typeface="Monotype Corsiva" pitchFamily="66" charset="0"/>
              </a:rPr>
              <a:t>2. </a:t>
            </a:r>
            <a:r>
              <a:rPr lang="en-US" dirty="0" smtClean="0">
                <a:effectLst/>
                <a:latin typeface="Monotype Corsiva" pitchFamily="66" charset="0"/>
              </a:rPr>
              <a:t>t, o, m, o, r</a:t>
            </a:r>
            <a:r>
              <a:rPr lang="ru-RU" dirty="0" smtClean="0">
                <a:effectLst/>
                <a:latin typeface="Monotype Corsiva" pitchFamily="66" charset="0"/>
              </a:rPr>
              <a:t> </a:t>
            </a:r>
          </a:p>
          <a:p>
            <a:pPr marL="0" lvl="0" indent="0">
              <a:buNone/>
            </a:pPr>
            <a:r>
              <a:rPr lang="en-US" dirty="0" smtClean="0">
                <a:effectLst/>
                <a:latin typeface="Monotype Corsiva" pitchFamily="66" charset="0"/>
              </a:rPr>
              <a:t>motor</a:t>
            </a:r>
            <a:endParaRPr lang="ru-RU" dirty="0" smtClean="0">
              <a:effectLst/>
              <a:latin typeface="Monotype Corsiva" pitchFamily="66" charset="0"/>
            </a:endParaRPr>
          </a:p>
          <a:p>
            <a:pPr marL="0" lvl="0" indent="0">
              <a:buNone/>
            </a:pPr>
            <a:r>
              <a:rPr lang="ru-RU" dirty="0" smtClean="0">
                <a:effectLst/>
                <a:latin typeface="Monotype Corsiva" pitchFamily="66" charset="0"/>
              </a:rPr>
              <a:t>мотор</a:t>
            </a:r>
            <a:endParaRPr lang="ru-RU" dirty="0">
              <a:effectLst/>
              <a:latin typeface="Monotype Corsiva" pitchFamily="66" charset="0"/>
            </a:endParaRPr>
          </a:p>
          <a:p>
            <a:pPr marL="0" lvl="0" indent="0">
              <a:buNone/>
            </a:pPr>
            <a:r>
              <a:rPr lang="ru-RU" dirty="0" smtClean="0">
                <a:effectLst/>
                <a:latin typeface="Monotype Corsiva" pitchFamily="66" charset="0"/>
              </a:rPr>
              <a:t>3. </a:t>
            </a:r>
            <a:r>
              <a:rPr lang="en-US" dirty="0" smtClean="0">
                <a:effectLst/>
                <a:latin typeface="Monotype Corsiva" pitchFamily="66" charset="0"/>
              </a:rPr>
              <a:t>l, g, t, </a:t>
            </a:r>
            <a:r>
              <a:rPr lang="en-US" dirty="0" err="1" smtClean="0">
                <a:effectLst/>
                <a:latin typeface="Monotype Corsiva" pitchFamily="66" charset="0"/>
              </a:rPr>
              <a:t>i</a:t>
            </a:r>
            <a:r>
              <a:rPr lang="en-US" dirty="0" smtClean="0">
                <a:effectLst/>
                <a:latin typeface="Monotype Corsiva" pitchFamily="66" charset="0"/>
              </a:rPr>
              <a:t>, s, h</a:t>
            </a:r>
            <a:endParaRPr lang="ru-RU" dirty="0" smtClean="0">
              <a:effectLst/>
              <a:latin typeface="Monotype Corsiva" pitchFamily="66" charset="0"/>
            </a:endParaRPr>
          </a:p>
          <a:p>
            <a:pPr marL="0" lvl="0" indent="0">
              <a:buNone/>
            </a:pPr>
            <a:r>
              <a:rPr lang="en-US" dirty="0">
                <a:effectLst/>
                <a:latin typeface="Monotype Corsiva" pitchFamily="66" charset="0"/>
              </a:rPr>
              <a:t>l</a:t>
            </a:r>
            <a:r>
              <a:rPr lang="en-US" dirty="0" smtClean="0">
                <a:effectLst/>
                <a:latin typeface="Monotype Corsiva" pitchFamily="66" charset="0"/>
              </a:rPr>
              <a:t>ights</a:t>
            </a:r>
          </a:p>
          <a:p>
            <a:pPr marL="0" lvl="0" indent="0">
              <a:buNone/>
            </a:pPr>
            <a:r>
              <a:rPr lang="ru-RU" dirty="0" smtClean="0">
                <a:effectLst/>
                <a:latin typeface="Monotype Corsiva" pitchFamily="66" charset="0"/>
              </a:rPr>
              <a:t>светофор</a:t>
            </a:r>
            <a:endParaRPr lang="en-US" dirty="0" smtClean="0">
              <a:effectLst/>
              <a:latin typeface="Monotype Corsiva" pitchFamily="66" charset="0"/>
            </a:endParaRPr>
          </a:p>
          <a:p>
            <a:endParaRPr lang="ru-RU" dirty="0">
              <a:latin typeface="Monotype Corsiva" pitchFamily="66" charset="0"/>
            </a:endParaRPr>
          </a:p>
        </p:txBody>
      </p:sp>
      <p:pic>
        <p:nvPicPr>
          <p:cNvPr id="4" name="Рисунок 3"/>
          <p:cNvPicPr>
            <a:picLocks noChangeAspect="1"/>
          </p:cNvPicPr>
          <p:nvPr/>
        </p:nvPicPr>
        <p:blipFill>
          <a:blip r:embed="rId2"/>
          <a:stretch>
            <a:fillRect/>
          </a:stretch>
        </p:blipFill>
        <p:spPr>
          <a:xfrm>
            <a:off x="4283968" y="1703107"/>
            <a:ext cx="4402832" cy="4402832"/>
          </a:xfrm>
          <a:prstGeom prst="rect">
            <a:avLst/>
          </a:prstGeom>
        </p:spPr>
      </p:pic>
    </p:spTree>
    <p:extLst>
      <p:ext uri="{BB962C8B-B14F-4D97-AF65-F5344CB8AC3E}">
        <p14:creationId xmlns:p14="http://schemas.microsoft.com/office/powerpoint/2010/main" val="217643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Monotype Corsiva" pitchFamily="66" charset="0"/>
              </a:rPr>
              <a:t>Make a word / </a:t>
            </a:r>
            <a:r>
              <a:rPr lang="ru-RU" dirty="0" smtClean="0">
                <a:latin typeface="Monotype Corsiva" pitchFamily="66" charset="0"/>
              </a:rPr>
              <a:t>Составь слово</a:t>
            </a:r>
            <a:endParaRPr lang="ru-RU" dirty="0">
              <a:latin typeface="Monotype Corsiva" pitchFamily="66" charset="0"/>
            </a:endParaRPr>
          </a:p>
        </p:txBody>
      </p:sp>
      <p:sp>
        <p:nvSpPr>
          <p:cNvPr id="5" name="Объект 4"/>
          <p:cNvSpPr>
            <a:spLocks noGrp="1"/>
          </p:cNvSpPr>
          <p:nvPr>
            <p:ph idx="1"/>
          </p:nvPr>
        </p:nvSpPr>
        <p:spPr>
          <a:xfrm>
            <a:off x="457200" y="1268760"/>
            <a:ext cx="8229600" cy="5400600"/>
          </a:xfrm>
        </p:spPr>
        <p:txBody>
          <a:bodyPr/>
          <a:lstStyle/>
          <a:p>
            <a:pPr marL="0" lvl="0" indent="0">
              <a:buNone/>
            </a:pPr>
            <a:r>
              <a:rPr lang="en-US" dirty="0">
                <a:effectLst/>
                <a:latin typeface="Monotype Corsiva" pitchFamily="66" charset="0"/>
              </a:rPr>
              <a:t>4</a:t>
            </a:r>
            <a:r>
              <a:rPr lang="ru-RU" dirty="0" smtClean="0">
                <a:effectLst/>
                <a:latin typeface="Monotype Corsiva" pitchFamily="66" charset="0"/>
              </a:rPr>
              <a:t>. </a:t>
            </a:r>
            <a:r>
              <a:rPr lang="en-US" dirty="0" smtClean="0">
                <a:effectLst/>
                <a:latin typeface="Monotype Corsiva" pitchFamily="66" charset="0"/>
              </a:rPr>
              <a:t>v, e, r, d, r, </a:t>
            </a:r>
            <a:r>
              <a:rPr lang="en-US" dirty="0" err="1" smtClean="0">
                <a:effectLst/>
                <a:latin typeface="Monotype Corsiva" pitchFamily="66" charset="0"/>
              </a:rPr>
              <a:t>i</a:t>
            </a:r>
            <a:endParaRPr lang="ru-RU" dirty="0" smtClean="0">
              <a:effectLst/>
              <a:latin typeface="Monotype Corsiva" pitchFamily="66" charset="0"/>
            </a:endParaRPr>
          </a:p>
          <a:p>
            <a:pPr marL="0" lvl="0" indent="0">
              <a:buNone/>
            </a:pPr>
            <a:r>
              <a:rPr lang="en-US" dirty="0" smtClean="0">
                <a:effectLst/>
                <a:latin typeface="Monotype Corsiva" pitchFamily="66" charset="0"/>
              </a:rPr>
              <a:t>driver</a:t>
            </a:r>
            <a:r>
              <a:rPr lang="ru-RU" dirty="0" smtClean="0">
                <a:effectLst/>
                <a:latin typeface="Monotype Corsiva" pitchFamily="66" charset="0"/>
              </a:rPr>
              <a:t> </a:t>
            </a:r>
          </a:p>
          <a:p>
            <a:pPr marL="0" lvl="0" indent="0">
              <a:buNone/>
            </a:pPr>
            <a:r>
              <a:rPr lang="ru-RU" dirty="0" smtClean="0">
                <a:effectLst/>
                <a:latin typeface="Monotype Corsiva" pitchFamily="66" charset="0"/>
              </a:rPr>
              <a:t>водитель</a:t>
            </a:r>
            <a:endParaRPr lang="ru-RU" dirty="0">
              <a:effectLst/>
              <a:latin typeface="Monotype Corsiva" pitchFamily="66" charset="0"/>
            </a:endParaRPr>
          </a:p>
          <a:p>
            <a:pPr marL="0" lvl="0" indent="0">
              <a:buNone/>
            </a:pPr>
            <a:r>
              <a:rPr lang="en-US" dirty="0">
                <a:effectLst/>
                <a:latin typeface="Monotype Corsiva" pitchFamily="66" charset="0"/>
              </a:rPr>
              <a:t>5</a:t>
            </a:r>
            <a:r>
              <a:rPr lang="en-US" dirty="0" smtClean="0">
                <a:effectLst/>
                <a:latin typeface="Monotype Corsiva" pitchFamily="66" charset="0"/>
              </a:rPr>
              <a:t>. r, d, o, a, s, </a:t>
            </a:r>
            <a:r>
              <a:rPr lang="en-US" dirty="0" err="1" smtClean="0">
                <a:effectLst/>
                <a:latin typeface="Monotype Corsiva" pitchFamily="66" charset="0"/>
              </a:rPr>
              <a:t>i</a:t>
            </a:r>
            <a:r>
              <a:rPr lang="en-US" dirty="0" smtClean="0">
                <a:effectLst/>
                <a:latin typeface="Monotype Corsiva" pitchFamily="66" charset="0"/>
              </a:rPr>
              <a:t>, e, d</a:t>
            </a:r>
          </a:p>
          <a:p>
            <a:pPr marL="0" lvl="0" indent="0">
              <a:buNone/>
            </a:pPr>
            <a:r>
              <a:rPr lang="en-US" dirty="0" smtClean="0">
                <a:effectLst/>
                <a:latin typeface="Monotype Corsiva" pitchFamily="66" charset="0"/>
              </a:rPr>
              <a:t>roadside</a:t>
            </a:r>
            <a:endParaRPr lang="ru-RU" dirty="0" smtClean="0">
              <a:effectLst/>
              <a:latin typeface="Monotype Corsiva" pitchFamily="66" charset="0"/>
            </a:endParaRPr>
          </a:p>
          <a:p>
            <a:pPr marL="0" lvl="0" indent="0">
              <a:buNone/>
            </a:pPr>
            <a:r>
              <a:rPr lang="ru-RU" dirty="0" smtClean="0">
                <a:effectLst/>
                <a:latin typeface="Monotype Corsiva" pitchFamily="66" charset="0"/>
              </a:rPr>
              <a:t>обочина</a:t>
            </a:r>
            <a:endParaRPr lang="ru-RU" dirty="0">
              <a:effectLst/>
              <a:latin typeface="Monotype Corsiva" pitchFamily="66" charset="0"/>
            </a:endParaRPr>
          </a:p>
          <a:p>
            <a:pPr marL="0" lvl="0" indent="0">
              <a:buNone/>
            </a:pPr>
            <a:r>
              <a:rPr lang="en-US" dirty="0">
                <a:effectLst/>
                <a:latin typeface="Monotype Corsiva" pitchFamily="66" charset="0"/>
              </a:rPr>
              <a:t>6</a:t>
            </a:r>
            <a:r>
              <a:rPr lang="en-US" dirty="0" smtClean="0">
                <a:effectLst/>
                <a:latin typeface="Monotype Corsiva" pitchFamily="66" charset="0"/>
              </a:rPr>
              <a:t>. b, a, r, e k</a:t>
            </a:r>
            <a:r>
              <a:rPr lang="ru-RU" dirty="0" smtClean="0">
                <a:effectLst/>
                <a:latin typeface="Monotype Corsiva" pitchFamily="66" charset="0"/>
              </a:rPr>
              <a:t> </a:t>
            </a:r>
          </a:p>
          <a:p>
            <a:pPr marL="0" lvl="0" indent="0">
              <a:buNone/>
            </a:pPr>
            <a:r>
              <a:rPr lang="en-US" dirty="0">
                <a:effectLst/>
                <a:latin typeface="Monotype Corsiva" pitchFamily="66" charset="0"/>
              </a:rPr>
              <a:t>b</a:t>
            </a:r>
            <a:r>
              <a:rPr lang="en-US" dirty="0" smtClean="0">
                <a:effectLst/>
                <a:latin typeface="Monotype Corsiva" pitchFamily="66" charset="0"/>
              </a:rPr>
              <a:t>rake</a:t>
            </a:r>
          </a:p>
          <a:p>
            <a:pPr marL="0" lvl="0" indent="0">
              <a:buNone/>
            </a:pPr>
            <a:r>
              <a:rPr lang="ru-RU" dirty="0" smtClean="0">
                <a:effectLst/>
                <a:latin typeface="Monotype Corsiva" pitchFamily="66" charset="0"/>
              </a:rPr>
              <a:t>тормоз</a:t>
            </a:r>
            <a:endParaRPr lang="en-US" dirty="0" smtClean="0">
              <a:effectLst/>
              <a:latin typeface="Monotype Corsiva" pitchFamily="66" charset="0"/>
            </a:endParaRPr>
          </a:p>
          <a:p>
            <a:pPr marL="0" lvl="0" indent="0">
              <a:buNone/>
            </a:pPr>
            <a:endParaRPr lang="ru-RU" dirty="0">
              <a:effectLst/>
              <a:latin typeface="Monotype Corsiva" pitchFamily="66" charset="0"/>
            </a:endParaRPr>
          </a:p>
        </p:txBody>
      </p:sp>
      <p:pic>
        <p:nvPicPr>
          <p:cNvPr id="3" name="Рисунок 2"/>
          <p:cNvPicPr>
            <a:picLocks noChangeAspect="1"/>
          </p:cNvPicPr>
          <p:nvPr/>
        </p:nvPicPr>
        <p:blipFill>
          <a:blip r:embed="rId2"/>
          <a:stretch>
            <a:fillRect/>
          </a:stretch>
        </p:blipFill>
        <p:spPr>
          <a:xfrm>
            <a:off x="4307622" y="1839604"/>
            <a:ext cx="4401693" cy="4407790"/>
          </a:xfrm>
          <a:prstGeom prst="rect">
            <a:avLst/>
          </a:prstGeom>
        </p:spPr>
      </p:pic>
    </p:spTree>
    <p:extLst>
      <p:ext uri="{BB962C8B-B14F-4D97-AF65-F5344CB8AC3E}">
        <p14:creationId xmlns:p14="http://schemas.microsoft.com/office/powerpoint/2010/main" val="383458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60648"/>
            <a:ext cx="8229600" cy="504056"/>
          </a:xfrm>
        </p:spPr>
        <p:txBody>
          <a:bodyPr/>
          <a:lstStyle/>
          <a:p>
            <a:r>
              <a:rPr lang="en-US" dirty="0" smtClean="0">
                <a:latin typeface="Monotype Corsiva" pitchFamily="66" charset="0"/>
              </a:rPr>
              <a:t>Make a word / </a:t>
            </a:r>
            <a:r>
              <a:rPr lang="ru-RU" dirty="0" smtClean="0">
                <a:latin typeface="Monotype Corsiva" pitchFamily="66" charset="0"/>
              </a:rPr>
              <a:t>Составь слово</a:t>
            </a:r>
            <a:endParaRPr lang="ru-RU" dirty="0">
              <a:latin typeface="Monotype Corsiva" pitchFamily="66" charset="0"/>
            </a:endParaRPr>
          </a:p>
        </p:txBody>
      </p:sp>
      <p:sp>
        <p:nvSpPr>
          <p:cNvPr id="3" name="Объект 2"/>
          <p:cNvSpPr>
            <a:spLocks noGrp="1"/>
          </p:cNvSpPr>
          <p:nvPr>
            <p:ph idx="1"/>
          </p:nvPr>
        </p:nvSpPr>
        <p:spPr>
          <a:xfrm>
            <a:off x="457200" y="908720"/>
            <a:ext cx="8229600" cy="5187280"/>
          </a:xfrm>
        </p:spPr>
        <p:txBody>
          <a:bodyPr/>
          <a:lstStyle/>
          <a:p>
            <a:pPr marL="0" lvl="0" indent="0">
              <a:buNone/>
            </a:pPr>
            <a:r>
              <a:rPr lang="ru-RU" dirty="0">
                <a:effectLst/>
                <a:latin typeface="Monotype Corsiva" pitchFamily="66" charset="0"/>
              </a:rPr>
              <a:t>7</a:t>
            </a:r>
            <a:r>
              <a:rPr lang="en-US" dirty="0" smtClean="0">
                <a:effectLst/>
                <a:latin typeface="Monotype Corsiva" pitchFamily="66" charset="0"/>
              </a:rPr>
              <a:t>. w, y, a</a:t>
            </a:r>
            <a:endParaRPr lang="ru-RU" dirty="0" smtClean="0">
              <a:effectLst/>
              <a:latin typeface="Monotype Corsiva" pitchFamily="66" charset="0"/>
            </a:endParaRPr>
          </a:p>
          <a:p>
            <a:pPr marL="0" lvl="0" indent="0">
              <a:buNone/>
            </a:pPr>
            <a:r>
              <a:rPr lang="en-US" dirty="0" smtClean="0">
                <a:effectLst/>
                <a:latin typeface="Monotype Corsiva" pitchFamily="66" charset="0"/>
              </a:rPr>
              <a:t>way </a:t>
            </a:r>
          </a:p>
          <a:p>
            <a:pPr marL="0" lvl="0" indent="0">
              <a:buNone/>
            </a:pPr>
            <a:r>
              <a:rPr lang="ru-RU" dirty="0" smtClean="0">
                <a:effectLst/>
                <a:latin typeface="Monotype Corsiva" pitchFamily="66" charset="0"/>
              </a:rPr>
              <a:t>путь</a:t>
            </a:r>
            <a:endParaRPr lang="ru-RU" dirty="0">
              <a:effectLst/>
              <a:latin typeface="Monotype Corsiva" pitchFamily="66" charset="0"/>
            </a:endParaRPr>
          </a:p>
          <a:p>
            <a:pPr marL="0" lvl="0" indent="0">
              <a:buNone/>
            </a:pPr>
            <a:r>
              <a:rPr lang="ru-RU" dirty="0">
                <a:effectLst/>
                <a:latin typeface="Monotype Corsiva" pitchFamily="66" charset="0"/>
              </a:rPr>
              <a:t>8</a:t>
            </a:r>
            <a:r>
              <a:rPr lang="ru-RU" dirty="0" smtClean="0">
                <a:effectLst/>
                <a:latin typeface="Monotype Corsiva" pitchFamily="66" charset="0"/>
              </a:rPr>
              <a:t>. </a:t>
            </a:r>
            <a:r>
              <a:rPr lang="en-US" dirty="0" smtClean="0">
                <a:effectLst/>
                <a:latin typeface="Monotype Corsiva" pitchFamily="66" charset="0"/>
              </a:rPr>
              <a:t>s, t, t, e, e, r</a:t>
            </a:r>
            <a:endParaRPr lang="ru-RU" dirty="0" smtClean="0">
              <a:effectLst/>
              <a:latin typeface="Monotype Corsiva" pitchFamily="66" charset="0"/>
            </a:endParaRPr>
          </a:p>
          <a:p>
            <a:pPr marL="0" lvl="0" indent="0">
              <a:buNone/>
            </a:pPr>
            <a:r>
              <a:rPr lang="en-US" dirty="0" smtClean="0">
                <a:effectLst/>
                <a:latin typeface="Monotype Corsiva" pitchFamily="66" charset="0"/>
              </a:rPr>
              <a:t>street</a:t>
            </a:r>
            <a:r>
              <a:rPr lang="ru-RU" dirty="0" smtClean="0">
                <a:effectLst/>
                <a:latin typeface="Monotype Corsiva" pitchFamily="66" charset="0"/>
              </a:rPr>
              <a:t> </a:t>
            </a:r>
            <a:endParaRPr lang="en-US" dirty="0" smtClean="0">
              <a:effectLst/>
              <a:latin typeface="Monotype Corsiva" pitchFamily="66" charset="0"/>
            </a:endParaRPr>
          </a:p>
          <a:p>
            <a:pPr marL="0" lvl="0" indent="0">
              <a:buNone/>
            </a:pPr>
            <a:r>
              <a:rPr lang="ru-RU" dirty="0" smtClean="0">
                <a:effectLst/>
                <a:latin typeface="Monotype Corsiva" pitchFamily="66" charset="0"/>
              </a:rPr>
              <a:t>улица</a:t>
            </a:r>
            <a:endParaRPr lang="ru-RU" dirty="0">
              <a:effectLst/>
              <a:latin typeface="Monotype Corsiva" pitchFamily="66" charset="0"/>
            </a:endParaRPr>
          </a:p>
          <a:p>
            <a:pPr marL="0" lvl="0" indent="0">
              <a:buNone/>
            </a:pPr>
            <a:r>
              <a:rPr lang="ru-RU" dirty="0">
                <a:effectLst/>
                <a:latin typeface="Monotype Corsiva" pitchFamily="66" charset="0"/>
              </a:rPr>
              <a:t>9</a:t>
            </a:r>
            <a:r>
              <a:rPr lang="ru-RU" dirty="0" smtClean="0">
                <a:effectLst/>
                <a:latin typeface="Monotype Corsiva" pitchFamily="66" charset="0"/>
              </a:rPr>
              <a:t>. </a:t>
            </a:r>
            <a:r>
              <a:rPr lang="en-US" dirty="0" smtClean="0">
                <a:effectLst/>
                <a:latin typeface="Monotype Corsiva" pitchFamily="66" charset="0"/>
              </a:rPr>
              <a:t> </a:t>
            </a:r>
            <a:r>
              <a:rPr lang="en-US" dirty="0">
                <a:effectLst/>
                <a:latin typeface="Monotype Corsiva" pitchFamily="66" charset="0"/>
              </a:rPr>
              <a:t>r, o, d, a</a:t>
            </a:r>
          </a:p>
          <a:p>
            <a:pPr marL="0" lvl="0" indent="0">
              <a:buNone/>
            </a:pPr>
            <a:r>
              <a:rPr lang="en-US" dirty="0" smtClean="0">
                <a:effectLst/>
                <a:latin typeface="Monotype Corsiva" pitchFamily="66" charset="0"/>
              </a:rPr>
              <a:t>road</a:t>
            </a:r>
          </a:p>
          <a:p>
            <a:pPr marL="0" lvl="0" indent="0">
              <a:buNone/>
            </a:pPr>
            <a:r>
              <a:rPr lang="ru-RU" dirty="0" smtClean="0">
                <a:effectLst/>
                <a:latin typeface="Monotype Corsiva" pitchFamily="66" charset="0"/>
              </a:rPr>
              <a:t>дорога</a:t>
            </a:r>
            <a:endParaRPr lang="en-US" dirty="0" smtClean="0">
              <a:effectLst/>
              <a:latin typeface="Monotype Corsiva" pitchFamily="66" charset="0"/>
            </a:endParaRPr>
          </a:p>
          <a:p>
            <a:pPr marL="0" lvl="0" indent="0">
              <a:buNone/>
            </a:pPr>
            <a:endParaRPr lang="en-US" dirty="0" smtClean="0">
              <a:effectLst/>
              <a:latin typeface="Monotype Corsiva" pitchFamily="66" charset="0"/>
            </a:endParaRPr>
          </a:p>
          <a:p>
            <a:pPr marL="0" lvl="0" indent="0">
              <a:buNone/>
            </a:pPr>
            <a:endParaRPr lang="ru-RU" dirty="0">
              <a:effectLst/>
              <a:latin typeface="Monotype Corsiva" pitchFamily="66" charset="0"/>
            </a:endParaRPr>
          </a:p>
          <a:p>
            <a:endParaRPr lang="ru-RU" dirty="0">
              <a:latin typeface="Monotype Corsiva" pitchFamily="66" charset="0"/>
            </a:endParaRPr>
          </a:p>
        </p:txBody>
      </p:sp>
      <p:pic>
        <p:nvPicPr>
          <p:cNvPr id="4" name="Рисунок 3"/>
          <p:cNvPicPr>
            <a:picLocks noChangeAspect="1"/>
          </p:cNvPicPr>
          <p:nvPr/>
        </p:nvPicPr>
        <p:blipFill>
          <a:blip r:embed="rId2"/>
          <a:stretch>
            <a:fillRect/>
          </a:stretch>
        </p:blipFill>
        <p:spPr>
          <a:xfrm>
            <a:off x="4067944" y="1688210"/>
            <a:ext cx="4401693" cy="4407790"/>
          </a:xfrm>
          <a:prstGeom prst="rect">
            <a:avLst/>
          </a:prstGeom>
        </p:spPr>
      </p:pic>
    </p:spTree>
    <p:extLst>
      <p:ext uri="{BB962C8B-B14F-4D97-AF65-F5344CB8AC3E}">
        <p14:creationId xmlns:p14="http://schemas.microsoft.com/office/powerpoint/2010/main" val="287564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60648"/>
            <a:ext cx="8229600" cy="504056"/>
          </a:xfrm>
        </p:spPr>
        <p:txBody>
          <a:bodyPr/>
          <a:lstStyle/>
          <a:p>
            <a:r>
              <a:rPr lang="en-US" dirty="0" smtClean="0">
                <a:latin typeface="Monotype Corsiva" pitchFamily="66" charset="0"/>
              </a:rPr>
              <a:t>Make a word / </a:t>
            </a:r>
            <a:r>
              <a:rPr lang="ru-RU" dirty="0" smtClean="0">
                <a:latin typeface="Monotype Corsiva" pitchFamily="66" charset="0"/>
              </a:rPr>
              <a:t>Составь слово</a:t>
            </a:r>
            <a:endParaRPr lang="ru-RU" dirty="0">
              <a:latin typeface="Monotype Corsiva" pitchFamily="66" charset="0"/>
            </a:endParaRPr>
          </a:p>
        </p:txBody>
      </p:sp>
      <p:sp>
        <p:nvSpPr>
          <p:cNvPr id="3" name="Объект 2"/>
          <p:cNvSpPr>
            <a:spLocks noGrp="1"/>
          </p:cNvSpPr>
          <p:nvPr>
            <p:ph idx="1"/>
          </p:nvPr>
        </p:nvSpPr>
        <p:spPr>
          <a:xfrm>
            <a:off x="457200" y="908720"/>
            <a:ext cx="8229600" cy="5187280"/>
          </a:xfrm>
        </p:spPr>
        <p:txBody>
          <a:bodyPr/>
          <a:lstStyle/>
          <a:p>
            <a:pPr marL="0" lvl="0" indent="0">
              <a:buNone/>
            </a:pPr>
            <a:r>
              <a:rPr lang="ru-RU" dirty="0" smtClean="0">
                <a:effectLst/>
                <a:latin typeface="Monotype Corsiva" pitchFamily="66" charset="0"/>
              </a:rPr>
              <a:t>10</a:t>
            </a:r>
            <a:r>
              <a:rPr lang="en-US" dirty="0" smtClean="0">
                <a:effectLst/>
                <a:latin typeface="Monotype Corsiva" pitchFamily="66" charset="0"/>
              </a:rPr>
              <a:t>.</a:t>
            </a:r>
            <a:r>
              <a:rPr lang="ru-RU" dirty="0" smtClean="0">
                <a:effectLst/>
                <a:latin typeface="Monotype Corsiva" pitchFamily="66" charset="0"/>
              </a:rPr>
              <a:t> </a:t>
            </a:r>
            <a:r>
              <a:rPr lang="en-US" dirty="0">
                <a:effectLst/>
                <a:latin typeface="Monotype Corsiva" pitchFamily="66" charset="0"/>
              </a:rPr>
              <a:t>l, g, h,, t, </a:t>
            </a:r>
            <a:r>
              <a:rPr lang="en-US" dirty="0" err="1">
                <a:effectLst/>
                <a:latin typeface="Monotype Corsiva" pitchFamily="66" charset="0"/>
              </a:rPr>
              <a:t>i</a:t>
            </a:r>
            <a:r>
              <a:rPr lang="en-US" dirty="0">
                <a:effectLst/>
                <a:latin typeface="Monotype Corsiva" pitchFamily="66" charset="0"/>
              </a:rPr>
              <a:t>, h, a, e, d</a:t>
            </a:r>
          </a:p>
          <a:p>
            <a:pPr marL="0" lvl="0" indent="0">
              <a:buNone/>
            </a:pPr>
            <a:r>
              <a:rPr lang="en-US" dirty="0" smtClean="0">
                <a:effectLst/>
                <a:latin typeface="Monotype Corsiva" pitchFamily="66" charset="0"/>
              </a:rPr>
              <a:t>headlight</a:t>
            </a:r>
            <a:endParaRPr lang="ru-RU" dirty="0" smtClean="0">
              <a:effectLst/>
              <a:latin typeface="Monotype Corsiva" pitchFamily="66" charset="0"/>
            </a:endParaRPr>
          </a:p>
          <a:p>
            <a:pPr marL="0" lvl="0" indent="0">
              <a:buNone/>
            </a:pPr>
            <a:r>
              <a:rPr lang="ru-RU" dirty="0">
                <a:effectLst/>
                <a:latin typeface="Monotype Corsiva" pitchFamily="66" charset="0"/>
              </a:rPr>
              <a:t>ф</a:t>
            </a:r>
            <a:r>
              <a:rPr lang="ru-RU" dirty="0" smtClean="0">
                <a:effectLst/>
                <a:latin typeface="Monotype Corsiva" pitchFamily="66" charset="0"/>
              </a:rPr>
              <a:t>ара</a:t>
            </a:r>
          </a:p>
          <a:p>
            <a:pPr marL="0" lvl="0" indent="0">
              <a:buNone/>
            </a:pPr>
            <a:r>
              <a:rPr lang="ru-RU" dirty="0" smtClean="0">
                <a:effectLst/>
                <a:latin typeface="Monotype Corsiva" pitchFamily="66" charset="0"/>
              </a:rPr>
              <a:t>11. </a:t>
            </a:r>
            <a:r>
              <a:rPr lang="en-US" dirty="0" smtClean="0">
                <a:effectLst/>
                <a:latin typeface="Monotype Corsiva" pitchFamily="66" charset="0"/>
              </a:rPr>
              <a:t>r, o, s, c, s, r, a, o, d, s</a:t>
            </a:r>
          </a:p>
          <a:p>
            <a:pPr marL="0" lvl="0" indent="0">
              <a:buNone/>
            </a:pPr>
            <a:r>
              <a:rPr lang="en-US" dirty="0">
                <a:effectLst/>
                <a:latin typeface="Monotype Corsiva" pitchFamily="66" charset="0"/>
              </a:rPr>
              <a:t> </a:t>
            </a:r>
            <a:r>
              <a:rPr lang="en-US" dirty="0" smtClean="0">
                <a:effectLst/>
                <a:latin typeface="Monotype Corsiva" pitchFamily="66" charset="0"/>
              </a:rPr>
              <a:t>crossroads</a:t>
            </a:r>
          </a:p>
          <a:p>
            <a:pPr marL="0" lvl="0" indent="0">
              <a:buNone/>
            </a:pPr>
            <a:r>
              <a:rPr lang="ru-RU" dirty="0">
                <a:effectLst/>
                <a:latin typeface="Monotype Corsiva" pitchFamily="66" charset="0"/>
              </a:rPr>
              <a:t>п</a:t>
            </a:r>
            <a:r>
              <a:rPr lang="ru-RU" dirty="0" smtClean="0">
                <a:effectLst/>
                <a:latin typeface="Monotype Corsiva" pitchFamily="66" charset="0"/>
              </a:rPr>
              <a:t>ерекресток</a:t>
            </a:r>
          </a:p>
          <a:p>
            <a:pPr marL="0" lvl="0" indent="0">
              <a:buNone/>
            </a:pPr>
            <a:r>
              <a:rPr lang="ru-RU" dirty="0" smtClean="0">
                <a:effectLst/>
                <a:latin typeface="Monotype Corsiva" pitchFamily="66" charset="0"/>
              </a:rPr>
              <a:t>12. </a:t>
            </a:r>
            <a:r>
              <a:rPr lang="en-US" dirty="0" smtClean="0">
                <a:effectLst/>
                <a:latin typeface="Monotype Corsiva" pitchFamily="66" charset="0"/>
              </a:rPr>
              <a:t>h, </a:t>
            </a:r>
            <a:r>
              <a:rPr lang="en-US" dirty="0" err="1" smtClean="0">
                <a:effectLst/>
                <a:latin typeface="Monotype Corsiva" pitchFamily="66" charset="0"/>
              </a:rPr>
              <a:t>i</a:t>
            </a:r>
            <a:r>
              <a:rPr lang="en-US" dirty="0" smtClean="0">
                <a:effectLst/>
                <a:latin typeface="Monotype Corsiva" pitchFamily="66" charset="0"/>
              </a:rPr>
              <a:t>, h, g, w, y, a</a:t>
            </a:r>
          </a:p>
          <a:p>
            <a:pPr marL="0" lvl="0" indent="0">
              <a:buNone/>
            </a:pPr>
            <a:r>
              <a:rPr lang="en-US" dirty="0" smtClean="0">
                <a:effectLst/>
                <a:latin typeface="Monotype Corsiva" pitchFamily="66" charset="0"/>
              </a:rPr>
              <a:t>highway</a:t>
            </a:r>
          </a:p>
          <a:p>
            <a:pPr marL="0" lvl="0" indent="0">
              <a:buNone/>
            </a:pPr>
            <a:r>
              <a:rPr lang="ru-RU" dirty="0" smtClean="0">
                <a:effectLst/>
                <a:latin typeface="Monotype Corsiva" pitchFamily="66" charset="0"/>
              </a:rPr>
              <a:t>магистраль</a:t>
            </a:r>
            <a:endParaRPr lang="en-US" dirty="0" smtClean="0">
              <a:effectLst/>
              <a:latin typeface="Monotype Corsiva" pitchFamily="66" charset="0"/>
            </a:endParaRPr>
          </a:p>
          <a:p>
            <a:pPr marL="0" lvl="0" indent="0">
              <a:buNone/>
            </a:pPr>
            <a:endParaRPr lang="ru-RU" dirty="0" smtClean="0">
              <a:effectLst/>
              <a:latin typeface="Monotype Corsiva" pitchFamily="66" charset="0"/>
            </a:endParaRPr>
          </a:p>
          <a:p>
            <a:pPr marL="0" lvl="0" indent="0">
              <a:buNone/>
            </a:pPr>
            <a:endParaRPr lang="en-US" dirty="0" smtClean="0">
              <a:effectLst/>
              <a:latin typeface="Monotype Corsiva" pitchFamily="66" charset="0"/>
            </a:endParaRPr>
          </a:p>
          <a:p>
            <a:pPr marL="0" lvl="0" indent="0">
              <a:buNone/>
            </a:pPr>
            <a:endParaRPr lang="ru-RU" dirty="0">
              <a:effectLst/>
              <a:latin typeface="Monotype Corsiva" pitchFamily="66" charset="0"/>
            </a:endParaRPr>
          </a:p>
          <a:p>
            <a:endParaRPr lang="ru-RU" dirty="0">
              <a:latin typeface="Monotype Corsiva" pitchFamily="66" charset="0"/>
            </a:endParaRPr>
          </a:p>
        </p:txBody>
      </p:sp>
      <p:pic>
        <p:nvPicPr>
          <p:cNvPr id="4" name="Рисунок 3"/>
          <p:cNvPicPr>
            <a:picLocks noChangeAspect="1"/>
          </p:cNvPicPr>
          <p:nvPr/>
        </p:nvPicPr>
        <p:blipFill>
          <a:blip r:embed="rId2"/>
          <a:stretch>
            <a:fillRect/>
          </a:stretch>
        </p:blipFill>
        <p:spPr>
          <a:xfrm>
            <a:off x="4453666" y="1988840"/>
            <a:ext cx="4401693" cy="4407790"/>
          </a:xfrm>
          <a:prstGeom prst="rect">
            <a:avLst/>
          </a:prstGeom>
        </p:spPr>
      </p:pic>
    </p:spTree>
    <p:extLst>
      <p:ext uri="{BB962C8B-B14F-4D97-AF65-F5344CB8AC3E}">
        <p14:creationId xmlns:p14="http://schemas.microsoft.com/office/powerpoint/2010/main" val="229479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60648"/>
            <a:ext cx="8229600" cy="504056"/>
          </a:xfrm>
        </p:spPr>
        <p:txBody>
          <a:bodyPr/>
          <a:lstStyle/>
          <a:p>
            <a:r>
              <a:rPr lang="en-US" dirty="0" smtClean="0">
                <a:latin typeface="Monotype Corsiva" pitchFamily="66" charset="0"/>
              </a:rPr>
              <a:t>Make a word / </a:t>
            </a:r>
            <a:r>
              <a:rPr lang="ru-RU" dirty="0" smtClean="0">
                <a:latin typeface="Monotype Corsiva" pitchFamily="66" charset="0"/>
              </a:rPr>
              <a:t>Составь слово</a:t>
            </a:r>
            <a:endParaRPr lang="ru-RU" dirty="0">
              <a:latin typeface="Monotype Corsiva" pitchFamily="66" charset="0"/>
            </a:endParaRPr>
          </a:p>
        </p:txBody>
      </p:sp>
      <p:sp>
        <p:nvSpPr>
          <p:cNvPr id="3" name="Объект 2"/>
          <p:cNvSpPr>
            <a:spLocks noGrp="1"/>
          </p:cNvSpPr>
          <p:nvPr>
            <p:ph idx="1"/>
          </p:nvPr>
        </p:nvSpPr>
        <p:spPr>
          <a:xfrm>
            <a:off x="457200" y="908720"/>
            <a:ext cx="8229600" cy="5187280"/>
          </a:xfrm>
        </p:spPr>
        <p:txBody>
          <a:bodyPr/>
          <a:lstStyle/>
          <a:p>
            <a:pPr marL="0" lvl="0" indent="0">
              <a:buNone/>
            </a:pPr>
            <a:r>
              <a:rPr lang="ru-RU" dirty="0" smtClean="0">
                <a:effectLst/>
                <a:latin typeface="Monotype Corsiva" pitchFamily="66" charset="0"/>
              </a:rPr>
              <a:t>13</a:t>
            </a:r>
            <a:r>
              <a:rPr lang="en-US" dirty="0" smtClean="0">
                <a:effectLst/>
                <a:latin typeface="Monotype Corsiva" pitchFamily="66" charset="0"/>
              </a:rPr>
              <a:t>.</a:t>
            </a:r>
            <a:r>
              <a:rPr lang="ru-RU" dirty="0" smtClean="0">
                <a:effectLst/>
                <a:latin typeface="Monotype Corsiva" pitchFamily="66" charset="0"/>
              </a:rPr>
              <a:t> </a:t>
            </a:r>
            <a:r>
              <a:rPr lang="en-US" dirty="0" smtClean="0">
                <a:effectLst/>
                <a:latin typeface="Monotype Corsiva" pitchFamily="66" charset="0"/>
              </a:rPr>
              <a:t>h, n, a, d / b, a, r, k, e</a:t>
            </a:r>
            <a:endParaRPr lang="en-US" dirty="0">
              <a:effectLst/>
              <a:latin typeface="Monotype Corsiva" pitchFamily="66" charset="0"/>
            </a:endParaRPr>
          </a:p>
          <a:p>
            <a:pPr marL="0" lvl="0" indent="0">
              <a:buNone/>
            </a:pPr>
            <a:r>
              <a:rPr lang="en-US" dirty="0">
                <a:effectLst/>
                <a:latin typeface="Monotype Corsiva" pitchFamily="66" charset="0"/>
              </a:rPr>
              <a:t>h</a:t>
            </a:r>
            <a:r>
              <a:rPr lang="en-US" dirty="0" smtClean="0">
                <a:effectLst/>
                <a:latin typeface="Monotype Corsiva" pitchFamily="66" charset="0"/>
              </a:rPr>
              <a:t>and brake</a:t>
            </a:r>
            <a:endParaRPr lang="ru-RU" dirty="0" smtClean="0">
              <a:effectLst/>
              <a:latin typeface="Monotype Corsiva" pitchFamily="66" charset="0"/>
            </a:endParaRPr>
          </a:p>
          <a:p>
            <a:pPr marL="0" lvl="0" indent="0">
              <a:buNone/>
            </a:pPr>
            <a:r>
              <a:rPr lang="ru-RU" dirty="0">
                <a:effectLst/>
                <a:latin typeface="Monotype Corsiva" pitchFamily="66" charset="0"/>
              </a:rPr>
              <a:t>р</a:t>
            </a:r>
            <a:r>
              <a:rPr lang="ru-RU" dirty="0" smtClean="0">
                <a:effectLst/>
                <a:latin typeface="Monotype Corsiva" pitchFamily="66" charset="0"/>
              </a:rPr>
              <a:t>учной тормоз</a:t>
            </a:r>
          </a:p>
          <a:p>
            <a:pPr marL="0" lvl="0" indent="0">
              <a:buNone/>
            </a:pPr>
            <a:r>
              <a:rPr lang="ru-RU" dirty="0" smtClean="0">
                <a:effectLst/>
                <a:latin typeface="Monotype Corsiva" pitchFamily="66" charset="0"/>
              </a:rPr>
              <a:t>14. </a:t>
            </a:r>
            <a:r>
              <a:rPr lang="en-US" dirty="0" smtClean="0">
                <a:effectLst/>
                <a:latin typeface="Monotype Corsiva" pitchFamily="66" charset="0"/>
              </a:rPr>
              <a:t>t, a, r, f, f, c, </a:t>
            </a:r>
            <a:r>
              <a:rPr lang="en-US" dirty="0" err="1" smtClean="0">
                <a:effectLst/>
                <a:latin typeface="Monotype Corsiva" pitchFamily="66" charset="0"/>
              </a:rPr>
              <a:t>i</a:t>
            </a:r>
            <a:r>
              <a:rPr lang="en-US" dirty="0" smtClean="0">
                <a:effectLst/>
                <a:latin typeface="Monotype Corsiva" pitchFamily="66" charset="0"/>
              </a:rPr>
              <a:t>, / s, g, n, </a:t>
            </a:r>
            <a:r>
              <a:rPr lang="en-US" dirty="0" err="1" smtClean="0">
                <a:effectLst/>
                <a:latin typeface="Monotype Corsiva" pitchFamily="66" charset="0"/>
              </a:rPr>
              <a:t>i</a:t>
            </a:r>
            <a:endParaRPr lang="en-US" dirty="0" smtClean="0">
              <a:effectLst/>
              <a:latin typeface="Monotype Corsiva" pitchFamily="66" charset="0"/>
            </a:endParaRPr>
          </a:p>
          <a:p>
            <a:pPr marL="0" lvl="0" indent="0">
              <a:buNone/>
            </a:pPr>
            <a:r>
              <a:rPr lang="en-US" dirty="0">
                <a:effectLst/>
                <a:latin typeface="Monotype Corsiva" pitchFamily="66" charset="0"/>
              </a:rPr>
              <a:t> </a:t>
            </a:r>
            <a:r>
              <a:rPr lang="en-US" dirty="0" smtClean="0">
                <a:effectLst/>
                <a:latin typeface="Monotype Corsiva" pitchFamily="66" charset="0"/>
              </a:rPr>
              <a:t>traffic sign</a:t>
            </a:r>
          </a:p>
          <a:p>
            <a:pPr marL="0" lvl="0" indent="0">
              <a:buNone/>
            </a:pPr>
            <a:r>
              <a:rPr lang="ru-RU" dirty="0">
                <a:effectLst/>
                <a:latin typeface="Monotype Corsiva" pitchFamily="66" charset="0"/>
              </a:rPr>
              <a:t>з</a:t>
            </a:r>
            <a:r>
              <a:rPr lang="ru-RU" dirty="0" smtClean="0">
                <a:effectLst/>
                <a:latin typeface="Monotype Corsiva" pitchFamily="66" charset="0"/>
              </a:rPr>
              <a:t>нак дорожного движения</a:t>
            </a:r>
          </a:p>
          <a:p>
            <a:pPr marL="0" lvl="0" indent="0">
              <a:buNone/>
            </a:pPr>
            <a:r>
              <a:rPr lang="ru-RU" dirty="0" smtClean="0">
                <a:effectLst/>
                <a:latin typeface="Monotype Corsiva" pitchFamily="66" charset="0"/>
              </a:rPr>
              <a:t>15. </a:t>
            </a:r>
            <a:r>
              <a:rPr lang="en-US" dirty="0" smtClean="0">
                <a:effectLst/>
                <a:latin typeface="Monotype Corsiva" pitchFamily="66" charset="0"/>
              </a:rPr>
              <a:t>s, d, </a:t>
            </a:r>
            <a:r>
              <a:rPr lang="en-US" dirty="0" err="1" smtClean="0">
                <a:effectLst/>
                <a:latin typeface="Monotype Corsiva" pitchFamily="66" charset="0"/>
              </a:rPr>
              <a:t>i</a:t>
            </a:r>
            <a:r>
              <a:rPr lang="en-US" dirty="0" smtClean="0">
                <a:effectLst/>
                <a:latin typeface="Monotype Corsiva" pitchFamily="66" charset="0"/>
              </a:rPr>
              <a:t>, e, w, l, a, k</a:t>
            </a:r>
          </a:p>
          <a:p>
            <a:pPr marL="0" lvl="0" indent="0">
              <a:buNone/>
            </a:pPr>
            <a:r>
              <a:rPr lang="en-US" dirty="0" smtClean="0">
                <a:effectLst/>
                <a:latin typeface="Monotype Corsiva" pitchFamily="66" charset="0"/>
              </a:rPr>
              <a:t>sidewalk</a:t>
            </a:r>
          </a:p>
          <a:p>
            <a:pPr marL="0" lvl="0" indent="0">
              <a:buNone/>
            </a:pPr>
            <a:r>
              <a:rPr lang="ru-RU" dirty="0">
                <a:effectLst/>
                <a:latin typeface="Monotype Corsiva" pitchFamily="66" charset="0"/>
              </a:rPr>
              <a:t>т</a:t>
            </a:r>
            <a:r>
              <a:rPr lang="ru-RU" dirty="0" smtClean="0">
                <a:effectLst/>
                <a:latin typeface="Monotype Corsiva" pitchFamily="66" charset="0"/>
              </a:rPr>
              <a:t>ротуар, пешеходная дорожка</a:t>
            </a:r>
            <a:endParaRPr lang="en-US" dirty="0" smtClean="0">
              <a:effectLst/>
              <a:latin typeface="Monotype Corsiva" pitchFamily="66" charset="0"/>
            </a:endParaRPr>
          </a:p>
          <a:p>
            <a:pPr marL="0" lvl="0" indent="0">
              <a:buNone/>
            </a:pPr>
            <a:endParaRPr lang="ru-RU" dirty="0" smtClean="0">
              <a:effectLst/>
              <a:latin typeface="Monotype Corsiva" pitchFamily="66" charset="0"/>
            </a:endParaRPr>
          </a:p>
          <a:p>
            <a:pPr marL="0" lvl="0" indent="0">
              <a:buNone/>
            </a:pPr>
            <a:endParaRPr lang="en-US" dirty="0" smtClean="0">
              <a:effectLst/>
              <a:latin typeface="Monotype Corsiva" pitchFamily="66" charset="0"/>
            </a:endParaRPr>
          </a:p>
          <a:p>
            <a:pPr marL="0" lvl="0" indent="0">
              <a:buNone/>
            </a:pPr>
            <a:endParaRPr lang="ru-RU" dirty="0">
              <a:effectLst/>
              <a:latin typeface="Monotype Corsiva" pitchFamily="66" charset="0"/>
            </a:endParaRPr>
          </a:p>
          <a:p>
            <a:endParaRPr lang="ru-RU" dirty="0">
              <a:latin typeface="Monotype Corsiva" pitchFamily="66" charset="0"/>
            </a:endParaRPr>
          </a:p>
        </p:txBody>
      </p:sp>
      <p:pic>
        <p:nvPicPr>
          <p:cNvPr id="4" name="Рисунок 3"/>
          <p:cNvPicPr>
            <a:picLocks noChangeAspect="1"/>
          </p:cNvPicPr>
          <p:nvPr/>
        </p:nvPicPr>
        <p:blipFill>
          <a:blip r:embed="rId2"/>
          <a:stretch>
            <a:fillRect/>
          </a:stretch>
        </p:blipFill>
        <p:spPr>
          <a:xfrm>
            <a:off x="5506809" y="3068960"/>
            <a:ext cx="3466884" cy="3471686"/>
          </a:xfrm>
          <a:prstGeom prst="rect">
            <a:avLst/>
          </a:prstGeom>
        </p:spPr>
      </p:pic>
    </p:spTree>
    <p:extLst>
      <p:ext uri="{BB962C8B-B14F-4D97-AF65-F5344CB8AC3E}">
        <p14:creationId xmlns:p14="http://schemas.microsoft.com/office/powerpoint/2010/main" val="304538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600" dirty="0">
                <a:effectLst/>
                <a:latin typeface="Monotype Corsiva" panose="03010101010201010101" pitchFamily="66" charset="0"/>
              </a:rPr>
              <a:t>T</a:t>
            </a:r>
            <a:r>
              <a:rPr lang="en-US" sz="3600" dirty="0" smtClean="0">
                <a:effectLst/>
                <a:latin typeface="Monotype Corsiva" panose="03010101010201010101" pitchFamily="66" charset="0"/>
              </a:rPr>
              <a:t>he </a:t>
            </a:r>
            <a:r>
              <a:rPr lang="en-US" sz="3600" dirty="0">
                <a:effectLst/>
                <a:latin typeface="Monotype Corsiva" panose="03010101010201010101" pitchFamily="66" charset="0"/>
              </a:rPr>
              <a:t>first </a:t>
            </a:r>
            <a:r>
              <a:rPr lang="en-US" sz="3600" dirty="0" smtClean="0">
                <a:effectLst/>
                <a:latin typeface="Monotype Corsiva" panose="03010101010201010101" pitchFamily="66" charset="0"/>
              </a:rPr>
              <a:t>round</a:t>
            </a:r>
            <a:r>
              <a:rPr lang="ru-RU" sz="3600" dirty="0" smtClean="0">
                <a:effectLst/>
                <a:latin typeface="Monotype Corsiva" panose="03010101010201010101" pitchFamily="66" charset="0"/>
              </a:rPr>
              <a:t/>
            </a:r>
            <a:br>
              <a:rPr lang="ru-RU" sz="3600" dirty="0" smtClean="0">
                <a:effectLst/>
                <a:latin typeface="Monotype Corsiva" panose="03010101010201010101" pitchFamily="66" charset="0"/>
              </a:rPr>
            </a:br>
            <a:r>
              <a:rPr lang="en-US" sz="3600" dirty="0" smtClean="0">
                <a:effectLst/>
                <a:latin typeface="Monotype Corsiva" panose="03010101010201010101" pitchFamily="66" charset="0"/>
              </a:rPr>
              <a:t>Call  the part of </a:t>
            </a:r>
            <a:r>
              <a:rPr lang="en-US" sz="3600" dirty="0" smtClean="0">
                <a:effectLst/>
                <a:latin typeface="Monotype Corsiva" panose="03010101010201010101" pitchFamily="66" charset="0"/>
              </a:rPr>
              <a:t>the car</a:t>
            </a:r>
            <a:r>
              <a:rPr lang="en-US" sz="3600" dirty="0" smtClean="0">
                <a:effectLst/>
                <a:latin typeface="Monotype Corsiva" panose="03010101010201010101" pitchFamily="66" charset="0"/>
              </a:rPr>
              <a:t>.</a:t>
            </a:r>
            <a:endParaRPr lang="ru-RU" sz="3600" dirty="0">
              <a:latin typeface="Monotype Corsiva" panose="03010101010201010101" pitchFamily="66" charset="0"/>
            </a:endParaRPr>
          </a:p>
        </p:txBody>
      </p:sp>
      <p:pic>
        <p:nvPicPr>
          <p:cNvPr id="3" name="Рисунок 2"/>
          <p:cNvPicPr>
            <a:picLocks noChangeAspect="1"/>
          </p:cNvPicPr>
          <p:nvPr/>
        </p:nvPicPr>
        <p:blipFill>
          <a:blip r:embed="rId5"/>
          <a:stretch>
            <a:fillRect/>
          </a:stretch>
        </p:blipFill>
        <p:spPr>
          <a:xfrm>
            <a:off x="457200" y="1417638"/>
            <a:ext cx="8229600" cy="5035698"/>
          </a:xfrm>
          <a:prstGeom prst="rect">
            <a:avLst/>
          </a:prstGeom>
        </p:spPr>
      </p:pic>
      <p:pic>
        <p:nvPicPr>
          <p:cNvPr id="5" name="Breyn-ring-Zastavka(mp3-blog.inf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150429"/>
            <a:ext cx="609600" cy="609600"/>
          </a:xfrm>
          <a:prstGeom prst="rect">
            <a:avLst/>
          </a:prstGeom>
        </p:spPr>
      </p:pic>
    </p:spTree>
    <p:extLst>
      <p:ext uri="{BB962C8B-B14F-4D97-AF65-F5344CB8AC3E}">
        <p14:creationId xmlns:p14="http://schemas.microsoft.com/office/powerpoint/2010/main" val="1519396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Разрез">
  <a:themeElements>
    <a:clrScheme name="Разрез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Разрез">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Разрез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Разрез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Разрез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Разрез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Разрез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Разрез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Разрез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Разрез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Разрез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Slit</Template>
  <TotalTime>2065</TotalTime>
  <Words>1116</Words>
  <Application>Microsoft Office PowerPoint</Application>
  <PresentationFormat>Экран (4:3)</PresentationFormat>
  <Paragraphs>177</Paragraphs>
  <Slides>33</Slides>
  <Notes>3</Notes>
  <HiddenSlides>0</HiddenSlides>
  <MMClips>11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33</vt:i4>
      </vt:variant>
    </vt:vector>
  </HeadingPairs>
  <TitlesOfParts>
    <vt:vector size="39" baseType="lpstr">
      <vt:lpstr>Arial</vt:lpstr>
      <vt:lpstr>Calibri</vt:lpstr>
      <vt:lpstr>Monotype Corsiva</vt:lpstr>
      <vt:lpstr>Tahoma</vt:lpstr>
      <vt:lpstr>Wingdings</vt:lpstr>
      <vt:lpstr>Разрез</vt:lpstr>
      <vt:lpstr>ВНЕКЛАССНОЕ МЕРОПРИЯТИЕ по АНГЛИЙСКОМУ  ЯЗЫКУ ИГРА «БРЕЙН -РИНГ»  по теме «Моя профессия – моё будущее» «My profession is my future»  Преподаватель Английского языка Афанасьева Анна Викторовна   ГБП  ОУ «Тверской политехнический колледж» г. Тверь, 2016</vt:lpstr>
      <vt:lpstr>Цели урока</vt:lpstr>
      <vt:lpstr>Презентация PowerPoint</vt:lpstr>
      <vt:lpstr>Make a word / Составь слово</vt:lpstr>
      <vt:lpstr>Make a word / Составь слово</vt:lpstr>
      <vt:lpstr>Make a word / Составь слово</vt:lpstr>
      <vt:lpstr>Make a word / Составь слово</vt:lpstr>
      <vt:lpstr>Make a word / Составь слово</vt:lpstr>
      <vt:lpstr>The first round Call  the part of the car.</vt:lpstr>
      <vt:lpstr>1. Bonnet  – капот  2. Wing mirror – боковое зеркало   3. Windscreen – лобовое стекло 4.Rear-view mirror – зеркало заднего вида     5. Windscreen wiper  – «дворник» 6. Door – дверь   7. Boot  – багажник      8. Tire – шина      9. Wheel – колесо 10. Headlight – фара     11. Bumper – бампер   12. License plate – номерной знак 13. Indicator – указатель поворота </vt:lpstr>
      <vt:lpstr>Question №1</vt:lpstr>
      <vt:lpstr>Question №2</vt:lpstr>
      <vt:lpstr>Question №3</vt:lpstr>
      <vt:lpstr>Question №4</vt:lpstr>
      <vt:lpstr>Question №5</vt:lpstr>
      <vt:lpstr>The second round Make the dialogue.</vt:lpstr>
      <vt:lpstr>Презентация PowerPoint</vt:lpstr>
      <vt:lpstr>Brand cars class "Lux", owned by General Motors. Vehicles Cadillac are sold in more than 50 countries and territories primarily in North America. Currently Cadillac is the second oldest American automobile manufacturer after the "Buick" and one of the oldest automobile brands in the world. Date of Foundation: August 22, 1902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Questions for all. Вопросы для всех. Name  the make of car  </vt:lpstr>
      <vt:lpstr> Buick  - formally the Buick Motor Division, is an American automobile division of the American manufacturer General Motors (GM). 1903 </vt:lpstr>
      <vt:lpstr>Pontiac was a brand of automobiles manufactured and sold by General Motors (GM) 1926 -2009</vt:lpstr>
      <vt:lpstr> Dodge is an American brand of cars, minivans, and sport utility vehicles manufactured by FCA US LLC (formerly known as Chrysler Group LLC)  1900</vt:lpstr>
      <vt:lpstr>Chevrolet  colloquially referred to as Chevy and formally the Chevrolet Division of General Motors Company  1911</vt:lpstr>
      <vt:lpstr>FCA US LLC, also known as simply Chrysler  is an American automobile manufacturer  1925</vt:lpstr>
      <vt:lpstr>GM Holden Ltd, commonly known as Holden, is an Australian automaker that operates in Australasia and is headquartered in Port Melbourne, Victoria. The company was founded in 1856</vt:lpstr>
      <vt:lpstr>Презентация PowerPoint</vt:lpstr>
      <vt:lpstr>Список литературы и интернет ресурсов:</vt:lpstr>
    </vt:vector>
  </TitlesOfParts>
  <Company>Организация</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Методическая разработка  игры-соревнования  «Звёздный час»  по Правилам дорожного движения </dc:title>
  <dc:creator>Пользователь</dc:creator>
  <cp:lastModifiedBy>пк</cp:lastModifiedBy>
  <cp:revision>115</cp:revision>
  <dcterms:created xsi:type="dcterms:W3CDTF">2010-02-14T15:01:14Z</dcterms:created>
  <dcterms:modified xsi:type="dcterms:W3CDTF">2016-02-01T20:31:52Z</dcterms:modified>
</cp:coreProperties>
</file>