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0386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ГОСУДАРСТВЕННОЕ БЮДЖЕТНОЕ ПРОФЕССИОНАЛЬНОЕ </a:t>
            </a:r>
            <a:br>
              <a:rPr lang="ru-RU" sz="1600" dirty="0" smtClean="0"/>
            </a:br>
            <a:r>
              <a:rPr lang="ru-RU" sz="1600" dirty="0" smtClean="0"/>
              <a:t>ОБРАЗОВАТЕЛЬНОЕ УЧРЕЖДЕНИЕ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«ТВЕРСКОЙ </a:t>
            </a:r>
            <a:r>
              <a:rPr lang="ru-RU" sz="2400" dirty="0" smtClean="0"/>
              <a:t>ПОЛИТЕХНИЧЕСКИЙ </a:t>
            </a:r>
            <a:r>
              <a:rPr lang="ru-RU" sz="2400" dirty="0" smtClean="0"/>
              <a:t>КОЛЛЕДЖ»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ДОСТИЖЕНИЕ ПЛАНИРУЕМЫХ РЕЗУЛЬТАТОВ ФГОС СРЕДСТВАМИ </a:t>
            </a:r>
            <a:r>
              <a:rPr lang="ru-RU" dirty="0" smtClean="0"/>
              <a:t>УМК</a:t>
            </a:r>
            <a:br>
              <a:rPr lang="ru-RU" dirty="0" smtClean="0"/>
            </a:br>
            <a:r>
              <a:rPr lang="ru-RU" sz="1600" dirty="0" smtClean="0"/>
              <a:t>ПРЕПОДАВАТЕЛЬ АНГЛИЙСКОГО ЯЗЫКА</a:t>
            </a:r>
            <a:br>
              <a:rPr lang="ru-RU" sz="1600" dirty="0" smtClean="0"/>
            </a:br>
            <a:r>
              <a:rPr lang="ru-RU" sz="1600" dirty="0" smtClean="0"/>
              <a:t>АФАНАСЬЕВА А.В.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4572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ТВЕРЬ 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287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Личностные результаты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V="1">
            <a:off x="2019300" y="24003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28600" y="1219200"/>
            <a:ext cx="342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способность  и готовность к самообразованию саморазвитию и личностному самоопределению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029200" y="2286000"/>
            <a:ext cx="915988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181600" y="11430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сформированность мотивации к обучению и целенаправленной познавательной деятельности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209800" y="37338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04800" y="4343400"/>
            <a:ext cx="381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Система значимых социальных и межличностных отношений, ценностно-смысловых установок, отражающих личностные и гражданские позиции в деятельности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6324600" y="38862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486400" y="45720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умение ставить цели и строить жизненные планы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619500" y="4686300"/>
            <a:ext cx="1828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581400" y="56388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способность к осознанию российской идентичности в поликультурном социуме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Совершенно очевидно, что предметные, метапредметные и личностные результаты обучения не могут быть отделены друг от друга и представляют собой триединую задачу современного образования.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ЧТО ТАКОЕ УМК?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Учебно-методический комплект (УМК) – это совокупность учебно-методических материалов и программно-технических средств, способствующих эффективному освоению учащимися учебного материала, входящего в программу предметного курса.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УМК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3048000" y="26670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52400" y="609600"/>
            <a:ext cx="403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сборники программно-методических материалов (официальные издания, включающие программы по соответствующим учебным дисциплинам, нормативные документы)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4724400" y="26670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19600" y="685801"/>
            <a:ext cx="3886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учебники (издания для обучающихся, содержащие систематизированное изложение учебного материала);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методические пособия (предназначены для учителя; они содержат общие рекомендации по разработке и проведению уроков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5" descr="http://www.1roditeli.ru/images/stories/anons_06_2010/school_com_03_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819400"/>
            <a:ext cx="76200" cy="76200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 rot="5400000">
            <a:off x="3810000" y="3962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04800" y="4191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рабочие тетради (для организации самостоятельной работы обучающихся; учебники и рабочие тетради к ним составляют единое целое);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419600" y="4114800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справочники и справочные материалы (содержат всю необходимую информацию для обучающихся по курсу изучаемого предмета).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105400" y="38100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514600" y="556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УМК включают также в себя словари для школьников, атласы и контурные карты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3543300" y="46101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 по английскому языку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-  рабочая программа по английскому языку с указанием основной и дополнительной литературы, а также тем для самостоятельного изучения;</a:t>
            </a:r>
            <a:br>
              <a:rPr lang="ru-RU" dirty="0" smtClean="0"/>
            </a:br>
            <a:r>
              <a:rPr lang="ru-RU" dirty="0" smtClean="0"/>
              <a:t>- перспективно-тематические планы уроков;</a:t>
            </a:r>
            <a:br>
              <a:rPr lang="ru-RU" dirty="0" smtClean="0"/>
            </a:br>
            <a:r>
              <a:rPr lang="ru-RU" dirty="0" smtClean="0"/>
              <a:t>- используемые средства обучения: учебные книги и наглядные пособия, словари,  таблицы, цифровые образовательные ресурсы, учебные фильмы, слайд-презентации к урокам, тексты, технологические карты, список технических средств обучения (ТСО);</a:t>
            </a:r>
            <a:br>
              <a:rPr lang="ru-RU" dirty="0" smtClean="0"/>
            </a:br>
            <a:r>
              <a:rPr lang="ru-RU" dirty="0" smtClean="0"/>
              <a:t>- средства контроля обученности: описание используемых форм контроля и методик оценивания, тесты, контрольные работы, нормативы оценивания, вопросы к зачёту;</a:t>
            </a:r>
            <a:br>
              <a:rPr lang="ru-RU" dirty="0" smtClean="0"/>
            </a:br>
            <a:r>
              <a:rPr lang="ru-RU" dirty="0" smtClean="0"/>
              <a:t>- темы рефератов, докладов, проектов, различных творческих заданий;</a:t>
            </a:r>
            <a:br>
              <a:rPr lang="ru-RU" dirty="0" smtClean="0"/>
            </a:br>
            <a:r>
              <a:rPr lang="ru-RU" dirty="0" smtClean="0"/>
              <a:t>- литература и печатная продукция; </a:t>
            </a:r>
          </a:p>
          <a:p>
            <a:pPr>
              <a:buNone/>
            </a:pPr>
            <a:r>
              <a:rPr lang="ru-RU" dirty="0" smtClean="0"/>
              <a:t>       Методическая литература, методические рекомендации, учебно-методические пособия.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ТАКИМ ОБРАЗОМ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Сама идея УМК заключается в том, чтобы максимально активизировать и интеллектуальную, и эмоциональную сферы личности учащихся, задействовать все каналы поступления информации и достичь </a:t>
            </a:r>
            <a:r>
              <a:rPr lang="ru-RU" smtClean="0"/>
              <a:t>планируемых результатов.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Рассмотреть понятия ФГОС, УМК;</a:t>
            </a:r>
          </a:p>
          <a:p>
            <a:r>
              <a:rPr lang="ru-RU" dirty="0" smtClean="0"/>
              <a:t>Определить какие результаты достигаются в процессе обучения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. ФГОС — это «совокупность требований, обязательных при реализации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 высшего профессионального образования образовательными учреждениями, имеющими государственную аккредитацию»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В Федеральном государственном образовательном стандарте определено, что «развитие личности – смысл и цель современного образования… Новыми нормами становится жизнь в постоянно изменяющихся условиях, что требует умения решать постоянно возникающие новые, нестандартные проблемы»</a:t>
            </a:r>
          </a:p>
          <a:p>
            <a:endParaRPr lang="ru-RU" dirty="0" smtClean="0"/>
          </a:p>
          <a:p>
            <a:r>
              <a:rPr lang="ru-RU" dirty="0" smtClean="0"/>
              <a:t>ФГОС предусматривает формирование трех основных групп результатов обучения : предметных , метапредметных и личностных  результатов.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ОСВОЕНИЯ ОБРАЗОВАТЕЛЬНОЙ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Планируемые результаты – система ведущих целевых установок и ожидаемых результатов освоения всех компонентов, составляющих содержательную основу образовательной программы.</a:t>
            </a:r>
          </a:p>
          <a:p>
            <a:r>
              <a:rPr lang="ru-RU" dirty="0" smtClean="0"/>
              <a:t>Служит содержательной и критериальной основой для разработки программ учебных предметов, курсов, учебно-методической литературы с одной стороны, и системы оценки – с другой.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ПЛАНИРУЕМЫХ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1.                 Предметные результаты — усвоение обучаемыми конкретных элементов социального опыта, изучаемого в рамках отдельного учебного предмета, то есть знаний, умений и навыков, опыта решения проблем, опыта творческой деятельности;</a:t>
            </a:r>
          </a:p>
          <a:p>
            <a:pPr fontAlgn="base"/>
            <a:r>
              <a:rPr lang="ru-RU" dirty="0" smtClean="0"/>
              <a:t>2.                 Метапредметные результаты —  способы деятельности, применимые как в рамках образовательного процесса, так и при решении проблем в реальных жизненных ситуациях; Метапредметные результаты касаются формирования универсальных учебных действий, то есть действий, которые помогут обучающемуся практически реализовать собственную готовность к самообразованию.</a:t>
            </a:r>
          </a:p>
          <a:p>
            <a:pPr fontAlgn="base"/>
            <a:r>
              <a:rPr lang="ru-RU" dirty="0" smtClean="0"/>
              <a:t>3.                 Личностные результаты  касаются формирования личности обучающегося и предусматривают, что современный  студент должен быть, прежде всего, личностью с явно выраженной гражданской позицией и ответственностью, способной к постоянному самообразованию, подготовленный к профессиональной деятельности в условиях инновационной экономики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Планируемые предметные результаты при изучении 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Предметные результаты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105400" y="23622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343400" y="914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сформированность коммуникативной иноязычной компетенции, как инструмента межкультурного общения в современном мире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>
            <a:off x="2209800" y="23622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53000" y="3429000"/>
            <a:ext cx="1600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38332" y="805375"/>
            <a:ext cx="434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владение знаниями о социокультурной специфике страны/стран изучаемого языка и умение строить своё речевое и неречевое поведение адекватно этой специфике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34000" y="49530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достижение порогового уровня владения иностранным языком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2019300" y="35433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28600" y="5105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сформированность умения использовать иностранный язык как средство для получения информации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Метапредметные результаты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3657600" y="20574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28600" y="457200"/>
            <a:ext cx="426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Умение самостоятельно определять цели своего обучения, ставить и формулировать для себя новые задачи в учебе и познавательной деятельности, развивать мотивы и интересы своей познавательной деятельности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334000" y="19050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572000" y="533400"/>
            <a:ext cx="426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Умение самостоятельно планировать пути достижения целей, в том числе альтернативные, осознанно выбирать наиболее эффективные способы решения учебных и познавательных задач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 flipV="1">
            <a:off x="1371600" y="27432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28600" y="3124201"/>
            <a:ext cx="358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Умение соотносить свои действия с планируемыми результатами, корректировать </a:t>
            </a:r>
          </a:p>
          <a:p>
            <a:r>
              <a:rPr lang="ru-RU" dirty="0" smtClean="0"/>
              <a:t>действия в соответствии с изменяющейся ситуацией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4076700" y="3086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733800" y="3352801"/>
            <a:ext cx="381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Умение оценивать правильность выполнения учебной задачи, собственные </a:t>
            </a:r>
          </a:p>
          <a:p>
            <a:r>
              <a:rPr lang="ru-RU" dirty="0" smtClean="0"/>
              <a:t>возможности ее решения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5791200" y="28194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6629400" y="266700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Владение основами самоконтроля</a:t>
            </a:r>
            <a:endParaRPr lang="ru-RU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>
            <a:off x="2705100" y="3543300"/>
            <a:ext cx="1828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28600" y="48006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Умение организовывать  совместную деятельность с учителем и сверстниками; работать индивидуально и в группе: находить общее решение и разрешать конфликты, аргументировать и отстаивать свое мнение</a:t>
            </a:r>
            <a:endParaRPr lang="ru-RU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4876800" y="2819400"/>
            <a:ext cx="2743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629400" y="4038600"/>
            <a:ext cx="251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Формирование и развитие компетентности в области использования информационно-коммуникационных технологий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Универсальные учебные действия - «умение учиться», </a:t>
            </a:r>
            <a:r>
              <a:rPr lang="ru-RU" sz="2400" dirty="0" smtClean="0"/>
              <a:t>совокупность способов действий учащегося, обеспечивающих его способности к самостоятельному усвоению новых знаний и умений.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3600"/>
            <a:ext cx="8382000" cy="39925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УУД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2667000" y="29718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3400" y="2590800"/>
            <a:ext cx="2028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ЛИЧНОСТНЫЕ</a:t>
            </a:r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029200" y="28194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867400" y="2667000"/>
            <a:ext cx="2218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РЕГУЛЯТИВНЫЕ</a:t>
            </a:r>
            <a:endParaRPr lang="ru-RU" sz="2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819400" y="37338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28600" y="4114800"/>
            <a:ext cx="5194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ПОЗНАВАТЕЛЬНОЙ</a:t>
            </a:r>
            <a:r>
              <a:rPr lang="ru-RU" dirty="0" smtClean="0"/>
              <a:t> </a:t>
            </a:r>
            <a:r>
              <a:rPr lang="ru-RU" sz="2400" dirty="0" smtClean="0"/>
              <a:t>НАПРАВЛЕННОСТИ</a:t>
            </a:r>
            <a:endParaRPr lang="ru-RU" sz="2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5029200" y="37338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943600" y="4343400"/>
            <a:ext cx="3041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КОММУНИКАТИВНЫЕ</a:t>
            </a: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1816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Таким образом, универсальные учебные действия также являются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метапредметными результатами обучения.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7270</TotalTime>
  <Words>373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Office Theme</vt:lpstr>
      <vt:lpstr>ГОСУДАРСТВЕННОЕ БЮДЖЕТНОЕ ПРОФЕССИОНАЛЬНОЕ  ОБРАЗОВАТЕЛЬНОЕ УЧРЕЖДЕНИЕ «ТВЕРСКОЙ ПОЛИТЕХНИЧЕСКИЙ КОЛЛЕДЖ» ДОСТИЖЕНИЕ ПЛАНИРУЕМЫХ РЕЗУЛЬТАТОВ ФГОС СРЕДСТВАМИ УМК ПРЕПОДАВАТЕЛЬ АНГЛИЙСКОГО ЯЗЫКА АФАНАСЬЕВА А.В.</vt:lpstr>
      <vt:lpstr>ЦЕЛЬ РАБОТЫ</vt:lpstr>
      <vt:lpstr>Презентация PowerPoint</vt:lpstr>
      <vt:lpstr>Презентация PowerPoint</vt:lpstr>
      <vt:lpstr>ПЛАНИРУЕМЫЕ РЕЗУЛЬТАТЫ ОСВОЕНИЯ ОБРАЗОВАТЕЛЬНОЙ ПРОГРАММЫ</vt:lpstr>
      <vt:lpstr>КЛАССИФИКАЦИЯ ПЛАНИРУЕМЫХ РЕЗУЛЬТАТОВ</vt:lpstr>
      <vt:lpstr> Планируемые предметные результаты при изучении ИЯ</vt:lpstr>
      <vt:lpstr>Презентация PowerPoint</vt:lpstr>
      <vt:lpstr> Универсальные учебные действия - «умение учиться», совокупность способов действий учащегося, обеспечивающих его способности к самостоятельному усвоению новых знаний и умений. </vt:lpstr>
      <vt:lpstr>Презентация PowerPoint</vt:lpstr>
      <vt:lpstr>Презентация PowerPoint</vt:lpstr>
      <vt:lpstr> ЧТО ТАКОЕ УМК? </vt:lpstr>
      <vt:lpstr>Презентация PowerPoint</vt:lpstr>
      <vt:lpstr>УМК по английскому языку</vt:lpstr>
      <vt:lpstr>ТАКИМ ОБРАЗОМ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СПО ТВЕРСКОЙ ПОЛИТЕХНИЧЕСКИЙ КОЛЛЕДЖ ДОСТИЖЕНИЕ ПЛАНИРУЕМЫХ РЕЗУЛЬТАТОВ ФГОС СРЕДСТВАМИ УМК</dc:title>
  <dc:creator>Людмила</dc:creator>
  <cp:lastModifiedBy>пк</cp:lastModifiedBy>
  <cp:revision>62</cp:revision>
  <dcterms:created xsi:type="dcterms:W3CDTF">2015-06-18T06:06:09Z</dcterms:created>
  <dcterms:modified xsi:type="dcterms:W3CDTF">2016-02-06T05:24:56Z</dcterms:modified>
</cp:coreProperties>
</file>