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33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834" autoAdjust="0"/>
  </p:normalViewPr>
  <p:slideViewPr>
    <p:cSldViewPr>
      <p:cViewPr varScale="1">
        <p:scale>
          <a:sx n="95" d="100"/>
          <a:sy n="95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D7507-C132-40DD-982C-3542BAB26F9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FCF5D-2011-4BB5-90E6-53763A15F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CF5D-2011-4BB5-90E6-53763A15F91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D2D222-5666-4BFD-9AB0-DF540B53590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8DDBC5-3548-4E16-842C-B1F09B69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5;&#1056;&#1045;&#1047;&#1045;&#1053;&#1058;&#1040;&#1062;&#1048;&#1048;%20&#1044;&#1045;&#1058;&#1045;&#1049;/&#1059;&#1079;&#1086;&#1088;&#1099;%20&#1080;%20&#1086;&#1088;&#1085;&#1072;&#1084;&#1077;&#1085;&#1090;&#1099;%20&#1055;&#1072;&#1074;&#1083;&#1086;&#1074;&#1072;%20&#1050;.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501122" cy="28432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6600"/>
                </a:solidFill>
              </a:rPr>
              <a:t>СПОСОБЫ ЗАДАНИЙ ДЛЯ ФОРМИРОВАНИЯ УНИВЕРСАЛЬНЫХ УЧЕБНЫХ ДЕЙСТВИЙ В УРОЧНОЙ ДЕЯТЕЛЬНОСТИ </a:t>
            </a:r>
            <a:br>
              <a:rPr lang="ru-RU" sz="3200" dirty="0" smtClean="0">
                <a:solidFill>
                  <a:srgbClr val="006600"/>
                </a:solidFill>
              </a:rPr>
            </a:br>
            <a:r>
              <a:rPr lang="ru-RU" sz="3200" dirty="0" smtClean="0">
                <a:solidFill>
                  <a:srgbClr val="006600"/>
                </a:solidFill>
              </a:rPr>
              <a:t>на уроках математики.</a:t>
            </a:r>
            <a:r>
              <a:rPr lang="ru-RU" sz="2400" dirty="0" smtClean="0">
                <a:solidFill>
                  <a:srgbClr val="006600"/>
                </a:solidFill>
              </a:rPr>
              <a:t/>
            </a:r>
            <a:br>
              <a:rPr lang="ru-RU" sz="2400" dirty="0" smtClean="0">
                <a:solidFill>
                  <a:srgbClr val="006600"/>
                </a:solidFill>
              </a:rPr>
            </a:br>
            <a:endParaRPr lang="ru-RU" sz="2100" dirty="0">
              <a:solidFill>
                <a:srgbClr val="00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786322"/>
            <a:ext cx="6400800" cy="1752600"/>
          </a:xfrm>
        </p:spPr>
        <p:txBody>
          <a:bodyPr/>
          <a:lstStyle/>
          <a:p>
            <a:r>
              <a:rPr lang="ru-RU" sz="2400" dirty="0" smtClean="0">
                <a:solidFill>
                  <a:srgbClr val="003300"/>
                </a:solidFill>
                <a:latin typeface="+mj-lt"/>
              </a:rPr>
              <a:t>Из опыта работы учителя начальных классов МБОУ г.Астрахани</a:t>
            </a:r>
          </a:p>
          <a:p>
            <a:r>
              <a:rPr lang="ru-RU" sz="2400" dirty="0" smtClean="0">
                <a:solidFill>
                  <a:srgbClr val="003300"/>
                </a:solidFill>
                <a:latin typeface="+mj-lt"/>
              </a:rPr>
              <a:t>«СОШ № 57» </a:t>
            </a:r>
            <a:r>
              <a:rPr lang="ru-RU" sz="2400" dirty="0" err="1" smtClean="0">
                <a:solidFill>
                  <a:srgbClr val="003300"/>
                </a:solidFill>
                <a:latin typeface="+mj-lt"/>
              </a:rPr>
              <a:t>Лопыревой</a:t>
            </a:r>
            <a:r>
              <a:rPr lang="ru-RU" sz="2400" dirty="0" smtClean="0">
                <a:solidFill>
                  <a:srgbClr val="003300"/>
                </a:solidFill>
                <a:latin typeface="+mj-lt"/>
              </a:rPr>
              <a:t> Е. 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/>
              <a:t>Немаловажное значение на уроках имеют логические </a:t>
            </a:r>
            <a:r>
              <a:rPr lang="ru-RU" sz="2000" dirty="0" smtClean="0"/>
              <a:t>задачи:</a:t>
            </a:r>
            <a:endParaRPr lang="ru-RU" sz="2000" dirty="0"/>
          </a:p>
          <a:p>
            <a:r>
              <a:rPr lang="ru-RU" sz="2000" b="1" dirty="0"/>
              <a:t>- Два отца и два сына поймали трех зайцев. С охоты каждый вернулся с зайцем. Как это могло быть?</a:t>
            </a:r>
            <a:r>
              <a:rPr lang="ru-RU" sz="2000" dirty="0"/>
              <a:t> (</a:t>
            </a:r>
            <a:r>
              <a:rPr lang="ru-RU" sz="2000" i="1" dirty="0"/>
              <a:t>На охоте были дед, отец и сын.)</a:t>
            </a:r>
            <a:endParaRPr lang="ru-RU" sz="2000" dirty="0"/>
          </a:p>
          <a:p>
            <a:r>
              <a:rPr lang="ru-RU" sz="2000" b="1" i="1" dirty="0"/>
              <a:t>- </a:t>
            </a:r>
            <a:r>
              <a:rPr lang="ru-RU" sz="2000" b="1" dirty="0"/>
              <a:t>Васиного отца зовут Иван Николаевич, а дедушку – Семен Петрович. Какое отчество у Васиной мамы?</a:t>
            </a:r>
            <a:r>
              <a:rPr lang="ru-RU" sz="2000" i="1" dirty="0"/>
              <a:t> (Семеновна.)</a:t>
            </a:r>
            <a:endParaRPr lang="ru-RU" sz="2000" dirty="0"/>
          </a:p>
          <a:p>
            <a:pPr>
              <a:buFontTx/>
              <a:buChar char="-"/>
            </a:pPr>
            <a:r>
              <a:rPr lang="ru-RU" sz="2000" b="1" dirty="0" smtClean="0"/>
              <a:t> Как </a:t>
            </a:r>
            <a:r>
              <a:rPr lang="ru-RU" sz="2000" b="1" dirty="0"/>
              <a:t>удалить палочку из середины, не трогая её?</a:t>
            </a:r>
            <a:r>
              <a:rPr lang="ru-RU" sz="2000" i="1" dirty="0"/>
              <a:t> (Переложить крайние</a:t>
            </a:r>
            <a:r>
              <a:rPr lang="ru-RU" sz="2000" i="1" dirty="0" smtClean="0"/>
              <a:t>.)</a:t>
            </a:r>
            <a:r>
              <a:rPr lang="ru-RU" sz="2000" b="1" i="1" dirty="0"/>
              <a:t> - </a:t>
            </a:r>
            <a:r>
              <a:rPr lang="ru-RU" sz="2000" b="1" dirty="0"/>
              <a:t>У Светы 3 яблока, 2 половинки и 4 четвертинки. Сколько яблок у Светы?</a:t>
            </a:r>
            <a:r>
              <a:rPr lang="ru-RU" sz="2000" b="1" i="1" dirty="0"/>
              <a:t> </a:t>
            </a:r>
            <a:r>
              <a:rPr lang="ru-RU" sz="2000" i="1" dirty="0"/>
              <a:t>(5)…</a:t>
            </a:r>
            <a:r>
              <a:rPr lang="ru-RU" sz="2000" i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Часто </a:t>
            </a:r>
            <a:r>
              <a:rPr lang="ru-RU" sz="2000" dirty="0"/>
              <a:t>применяю игры для устного счета: «</a:t>
            </a:r>
            <a:r>
              <a:rPr lang="ru-RU" sz="2000" b="1" dirty="0"/>
              <a:t>Молчанка</a:t>
            </a:r>
            <a:r>
              <a:rPr lang="ru-RU" sz="2000" dirty="0"/>
              <a:t>» (</a:t>
            </a:r>
            <a:r>
              <a:rPr lang="ru-RU" sz="2000" i="1" dirty="0"/>
              <a:t>Учитель показывает или называет пример, ученик с помощью числовой карточки показывает ответ.</a:t>
            </a:r>
            <a:r>
              <a:rPr lang="ru-RU" sz="2000" dirty="0"/>
              <a:t>), «</a:t>
            </a:r>
            <a:r>
              <a:rPr lang="ru-RU" sz="2000" b="1" dirty="0"/>
              <a:t>Кто быстрее?» </a:t>
            </a:r>
            <a:r>
              <a:rPr lang="ru-RU" sz="2000" dirty="0"/>
              <a:t>(</a:t>
            </a:r>
            <a:r>
              <a:rPr lang="ru-RU" sz="2000" i="1" dirty="0"/>
              <a:t>На доске записаны примеры в три или четыре столбика.  Дети соответственно делятся на три или четыре команды. По сигналу учителя ребята поочередно, выбегая к доске, решают по 1 примеру. Выигрывает та команда, которая первой решила все примеры правильно.</a:t>
            </a:r>
            <a:r>
              <a:rPr lang="ru-RU" sz="2000" dirty="0"/>
              <a:t>), </a:t>
            </a:r>
            <a:r>
              <a:rPr lang="ru-RU" sz="2000" b="1" dirty="0"/>
              <a:t>«Хоккей», «Веселый мяч» </a:t>
            </a:r>
            <a:r>
              <a:rPr lang="ru-RU" sz="2000" dirty="0"/>
              <a:t>и др</a:t>
            </a:r>
            <a:r>
              <a:rPr lang="ru-RU" sz="2000" dirty="0" smtClean="0"/>
              <a:t>., </a:t>
            </a:r>
            <a:r>
              <a:rPr lang="ru-RU" sz="2000" dirty="0"/>
              <a:t>использую задачи в стихах:</a:t>
            </a:r>
          </a:p>
          <a:p>
            <a:r>
              <a:rPr lang="ru-RU" b="1" dirty="0"/>
              <a:t>Тридцать три скороговорки	                     Мишка по лесу гулял,</a:t>
            </a:r>
            <a:endParaRPr lang="ru-RU" dirty="0"/>
          </a:p>
          <a:p>
            <a:r>
              <a:rPr lang="ru-RU" b="1" dirty="0"/>
              <a:t>Знают Игорь и Егорка.	            </a:t>
            </a:r>
            <a:r>
              <a:rPr lang="ru-RU" b="1" dirty="0" smtClean="0"/>
              <a:t>                         Мишка </a:t>
            </a:r>
            <a:r>
              <a:rPr lang="ru-RU" b="1" dirty="0"/>
              <a:t>шишки собирал.</a:t>
            </a:r>
            <a:endParaRPr lang="ru-RU" dirty="0"/>
          </a:p>
          <a:p>
            <a:r>
              <a:rPr lang="ru-RU" b="1" dirty="0"/>
              <a:t>Игорь знает десять только.	            </a:t>
            </a:r>
            <a:r>
              <a:rPr lang="ru-RU" b="1" dirty="0" smtClean="0"/>
              <a:t>         Положил </a:t>
            </a:r>
            <a:r>
              <a:rPr lang="ru-RU" b="1" dirty="0"/>
              <a:t>в корзину восемь,</a:t>
            </a:r>
            <a:endParaRPr lang="ru-RU" dirty="0"/>
          </a:p>
          <a:p>
            <a:r>
              <a:rPr lang="ru-RU" b="1" dirty="0"/>
              <a:t>А Егорка знает сколько? 	            </a:t>
            </a:r>
            <a:r>
              <a:rPr lang="ru-RU" b="1" dirty="0" smtClean="0"/>
              <a:t>                         Потом </a:t>
            </a:r>
            <a:r>
              <a:rPr lang="ru-RU" b="1" dirty="0"/>
              <a:t>десять, ещё семь.</a:t>
            </a:r>
            <a:endParaRPr lang="ru-RU" dirty="0"/>
          </a:p>
          <a:p>
            <a:r>
              <a:rPr lang="ru-RU" dirty="0"/>
              <a:t>	            </a:t>
            </a:r>
            <a:r>
              <a:rPr lang="ru-RU" dirty="0" smtClean="0"/>
              <a:t>                                                         - </a:t>
            </a:r>
            <a:r>
              <a:rPr lang="ru-RU" b="1" dirty="0"/>
              <a:t>А всего их сколько? – спросим. - </a:t>
            </a:r>
            <a:endParaRPr lang="ru-RU" dirty="0"/>
          </a:p>
          <a:p>
            <a:r>
              <a:rPr lang="ru-RU" b="1" dirty="0"/>
              <a:t>	            </a:t>
            </a:r>
            <a:r>
              <a:rPr lang="ru-RU" b="1" dirty="0" smtClean="0"/>
              <a:t>                                                         Отвечай</a:t>
            </a:r>
            <a:r>
              <a:rPr lang="ru-RU" b="1" dirty="0"/>
              <a:t>, мишутка, всем.            </a:t>
            </a:r>
            <a:endParaRPr lang="ru-RU" dirty="0"/>
          </a:p>
          <a:p>
            <a:pPr>
              <a:buFont typeface="Wingdings" pitchFamily="2" charset="2"/>
              <a:buChar char="§"/>
            </a:pP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6439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Организую </a:t>
            </a:r>
            <a:r>
              <a:rPr lang="ru-RU" dirty="0"/>
              <a:t>проектную деятельность, в рамках которой дети могут  усвоить нужные знания и ценностный ряд. При этом стараюсь активно включать каждого в учебный процесс, а также поощряю учебное сотрудничество между учениками, учениками и учителем. В их совместной деятельности у учащихся формируются общечеловеческие ценности.</a:t>
            </a:r>
          </a:p>
          <a:p>
            <a:r>
              <a:rPr lang="ru-RU" dirty="0"/>
              <a:t>   Ребята нашего класса работали над проектом «Узоры и орнаменты на посуде». В ходе работы над проектом дети вместе с родителями искали информацию, готовили фотографии, рисунки. И в завершении оформили отобранный материал в виде фотографий, рисунков, чертежей в альбоме, </a:t>
            </a:r>
            <a:r>
              <a:rPr lang="ru-RU" dirty="0">
                <a:hlinkClick r:id="rId2" action="ppaction://hlinkpres?slideindex=1&amp;slidetitle="/>
              </a:rPr>
              <a:t>презентаций</a:t>
            </a:r>
            <a:r>
              <a:rPr lang="ru-RU" dirty="0" smtClean="0">
                <a:hlinkClick r:id="rId2" action="ppaction://hlinkpres?slideindex=1&amp;slidetitle="/>
              </a:rPr>
              <a:t>. 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На </a:t>
            </a:r>
            <a:r>
              <a:rPr lang="ru-RU" dirty="0"/>
              <a:t>уроке уделяю большое внимание самопроверке детей, обучая их, как можно найти и исправить ошибку. За ошибки не наказывают, объясняя, что все учатся на ошибках. Показываю и объясняю, за что была поставлена та или иная отметка, учу детей оценивать работу по критериям и самостоятельно выбирать критерии для оценки. </a:t>
            </a:r>
            <a:r>
              <a:rPr lang="ru-RU" dirty="0" smtClean="0"/>
              <a:t>Для </a:t>
            </a:r>
            <a:r>
              <a:rPr lang="ru-RU" dirty="0"/>
              <a:t>этого использую математические диктанты, самостоятельное решение примеров, задач, и т. д. Ребята с удовольствием проверяют работу напарника, также могут оценить и </a:t>
            </a:r>
            <a:r>
              <a:rPr lang="ru-RU" dirty="0" smtClean="0"/>
              <a:t>свою </a:t>
            </a:r>
            <a:r>
              <a:rPr lang="ru-RU" dirty="0" err="1" smtClean="0"/>
              <a:t>работу.Оценивают</a:t>
            </a:r>
            <a:r>
              <a:rPr lang="ru-RU" dirty="0" smtClean="0"/>
              <a:t> свою деятельность </a:t>
            </a:r>
            <a:r>
              <a:rPr lang="ru-RU" dirty="0"/>
              <a:t>учащиеся </a:t>
            </a:r>
            <a:r>
              <a:rPr lang="ru-RU" dirty="0" smtClean="0"/>
              <a:t>не </a:t>
            </a:r>
            <a:r>
              <a:rPr lang="ru-RU" dirty="0"/>
              <a:t>только словесно, но и с помощью </a:t>
            </a:r>
            <a:r>
              <a:rPr lang="ru-RU" b="1" dirty="0"/>
              <a:t>«светофора», </a:t>
            </a:r>
            <a:r>
              <a:rPr lang="ru-RU" dirty="0"/>
              <a:t>условных знаков -  (</a:t>
            </a:r>
            <a:r>
              <a:rPr lang="ru-RU" b="1" dirty="0"/>
              <a:t>!)</a:t>
            </a:r>
            <a:r>
              <a:rPr lang="ru-RU" dirty="0"/>
              <a:t>, ( </a:t>
            </a:r>
            <a:r>
              <a:rPr lang="ru-RU" b="1" dirty="0"/>
              <a:t>+</a:t>
            </a:r>
            <a:r>
              <a:rPr lang="ru-RU" dirty="0"/>
              <a:t>), ( </a:t>
            </a:r>
            <a:r>
              <a:rPr lang="ru-RU" dirty="0" smtClean="0"/>
              <a:t>-); </a:t>
            </a:r>
            <a:r>
              <a:rPr lang="ru-RU" dirty="0"/>
              <a:t>активность показывают на рисунке, отмечая уровень активности горизонтальной линией на стрелочке, расположенной вверх: </a:t>
            </a:r>
          </a:p>
          <a:p>
            <a:endParaRPr lang="ru-RU" u="sng" dirty="0"/>
          </a:p>
        </p:txBody>
      </p:sp>
      <p:sp>
        <p:nvSpPr>
          <p:cNvPr id="3" name="Стрелка вверх 2"/>
          <p:cNvSpPr/>
          <p:nvPr/>
        </p:nvSpPr>
        <p:spPr>
          <a:xfrm>
            <a:off x="7715272" y="5500702"/>
            <a:ext cx="484632" cy="978408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>
            <a:off x="5143504" y="5500702"/>
            <a:ext cx="484632" cy="978408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6500826" y="5500702"/>
            <a:ext cx="484632" cy="978408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29190" y="6357958"/>
            <a:ext cx="928694" cy="1588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286512" y="6072206"/>
            <a:ext cx="1000132" cy="1588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429520" y="5500702"/>
            <a:ext cx="1071570" cy="1588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071546"/>
            <a:ext cx="6377836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006600"/>
                </a:solidFill>
                <a:effectLst/>
                <a:latin typeface="+mj-lt"/>
              </a:rPr>
              <a:t>СПАСИБО ЗА ВНИМАНИЕ </a:t>
            </a:r>
            <a:endParaRPr lang="ru-RU" sz="3200" b="1" spc="300" dirty="0">
              <a:ln w="11430" cmpd="sng">
                <a:noFill/>
                <a:prstDash val="solid"/>
                <a:miter lim="800000"/>
              </a:ln>
              <a:solidFill>
                <a:srgbClr val="006600"/>
              </a:solidFill>
              <a:effectLst/>
              <a:latin typeface="+mj-lt"/>
            </a:endParaRPr>
          </a:p>
        </p:txBody>
      </p:sp>
      <p:pic>
        <p:nvPicPr>
          <p:cNvPr id="4" name="Рисунок 3" descr="&amp;Ucy;&amp;lcy;&amp;ycy;&amp;bcy;&amp;ncy;&amp;icy;&amp;scy;&amp;softcy; : &amp;Rcy;&amp;ocy;&amp;mcy;&amp;acy;&amp;shcy;&amp;kcy;&amp;acy;-&amp;scy;&amp;mcy;&amp;acy;&amp;jcy;&amp;lcy;"/>
          <p:cNvPicPr/>
          <p:nvPr/>
        </p:nvPicPr>
        <p:blipFill>
          <a:blip r:embed="rId2">
            <a:clrChange>
              <a:clrFrom>
                <a:srgbClr val="A39AB9"/>
              </a:clrFrom>
              <a:clrTo>
                <a:srgbClr val="A39AB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143116"/>
            <a:ext cx="4760595" cy="3806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006600"/>
                </a:solidFill>
                <a:latin typeface="+mn-lt"/>
              </a:rPr>
              <a:t>«Великая цель образования – </a:t>
            </a:r>
            <a:br>
              <a:rPr lang="ru-RU" sz="2800" dirty="0" smtClean="0">
                <a:solidFill>
                  <a:srgbClr val="006600"/>
                </a:solidFill>
                <a:latin typeface="+mn-lt"/>
              </a:rPr>
            </a:br>
            <a:r>
              <a:rPr lang="ru-RU" sz="2800" dirty="0" smtClean="0">
                <a:solidFill>
                  <a:srgbClr val="006600"/>
                </a:solidFill>
                <a:latin typeface="+mn-lt"/>
              </a:rPr>
              <a:t>это не знания, а действия».</a:t>
            </a:r>
            <a:r>
              <a:rPr lang="ru-RU" sz="2800" i="1" dirty="0" smtClean="0">
                <a:solidFill>
                  <a:srgbClr val="006600"/>
                </a:solidFill>
                <a:latin typeface="+mn-lt"/>
              </a:rPr>
              <a:t>                 </a:t>
            </a:r>
            <a:r>
              <a:rPr lang="ru-RU" sz="2400" i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ru-RU" sz="2400" i="1" dirty="0" smtClean="0">
                <a:solidFill>
                  <a:srgbClr val="006600"/>
                </a:solidFill>
                <a:latin typeface="+mn-lt"/>
              </a:rPr>
            </a:br>
            <a:r>
              <a:rPr lang="ru-RU" sz="2400" i="1" dirty="0" smtClean="0">
                <a:solidFill>
                  <a:srgbClr val="006600"/>
                </a:solidFill>
                <a:latin typeface="+mn-lt"/>
              </a:rPr>
              <a:t>                                                                     </a:t>
            </a:r>
            <a:r>
              <a:rPr lang="ru-RU" sz="2400" dirty="0" smtClean="0">
                <a:solidFill>
                  <a:srgbClr val="006600"/>
                </a:solidFill>
                <a:latin typeface="+mn-lt"/>
              </a:rPr>
              <a:t>Герберт Спенсер </a:t>
            </a:r>
            <a:endParaRPr lang="ru-RU" sz="24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357430"/>
            <a:ext cx="8429652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2400" dirty="0" smtClean="0"/>
              <a:t>Это высказывание четко определяет важнейшую </a:t>
            </a:r>
            <a:r>
              <a:rPr lang="ru-RU" sz="2400" b="1" u="sng" dirty="0" smtClean="0"/>
              <a:t>задачу </a:t>
            </a:r>
            <a:r>
              <a:rPr lang="ru-RU" sz="2400" dirty="0" smtClean="0"/>
              <a:t>современной системы образования: формирование совокупности </a:t>
            </a:r>
            <a:r>
              <a:rPr lang="ru-RU" sz="2400" b="1" u="sng" dirty="0" smtClean="0"/>
              <a:t>«универсальных учебных действий»</a:t>
            </a:r>
            <a:r>
              <a:rPr lang="ru-RU" sz="2400" b="1" dirty="0" smtClean="0"/>
              <a:t>, </a:t>
            </a:r>
            <a:r>
              <a:rPr lang="ru-RU" sz="2400" dirty="0" smtClean="0"/>
              <a:t>обеспечивающих </a:t>
            </a:r>
            <a:r>
              <a:rPr lang="ru-RU" sz="2400" b="1" dirty="0" smtClean="0"/>
              <a:t>«умение учиться», </a:t>
            </a:r>
            <a:r>
              <a:rPr lang="ru-RU" sz="2400" dirty="0" smtClean="0"/>
              <a:t>способность личности к саморазвитию и самосовершенствованию путем сознательного и активного присвоения нового социального опыта, а не только освоение учащимися конкретных предметных знаний и навыков в рамках отдельных дисциплин.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71480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Многие ученые, философы, педагоги, методисты утверждают, что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самую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главную роль в обучении и воспитании играет именно начальная школа.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Здесь ребенок учится читать, писать, считать, слушать, слышать, говорить, сопереживать. В чем заключается роль современной начальной школы? Интеграция, обобщение, осмысление новых знаний, увязывание их с жизненным опытом ребенка на основе формирования умения учиться. Научиться учить себя - вот та задача, в решении которой школе сегодня замены нет.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Приоритетной целью школьного образования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вместо простой передачи знаний, умений и навыков от учителя к ученику,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становится развитие способности ученика самостоятельно ставить учебные цели,  проектировать пути их реализации, контролировать и оценивать свои достижения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57158" y="285728"/>
            <a:ext cx="842968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lang="ru-RU" sz="20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 целью формирования УУД учащихся, в своей работе на уроках математики я использую следующие задания: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тема: «Метр».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(На этапе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целеполагание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 доске запись: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      1 см, 1 кг, 1 дм, 1мм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Как назвать одним словом записанное на доске?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Что лишнее? Почему?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Для измерения какой величины служат оставшиеся единицы?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Поставьте их в порядке возрастания.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Какие единицы вы возьмете для измерения длины червяка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мм, см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лягушки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собаки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божьей коровки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А как думаете, в каких единицах удобнее измерить высоту дома?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Название новой единицы измерения узнаете, если разгадаете математическую шифровку: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8 + 9 - 2 (Р)  	10 – 8 + 9 (Т)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13 + 7  (Е)	6 + 8  (М)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Какое слово получилось?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Кто может сформулировать тему урока?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Могут ли вам в жизни пригодиться новые знания?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29190" y="4572008"/>
          <a:ext cx="1771664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6"/>
                <a:gridCol w="442916"/>
                <a:gridCol w="442916"/>
                <a:gridCol w="442916"/>
              </a:tblGrid>
              <a:tr h="37876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15</a:t>
                      </a:r>
                      <a:endParaRPr lang="ru-RU" sz="20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29190" y="4929198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     Е     Т      Р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   На </a:t>
            </a:r>
            <a:r>
              <a:rPr lang="ru-RU" sz="2000" dirty="0"/>
              <a:t>следующем этапе урока проводится исследование с целью самостоятельного знакомства с новой ед. длины - МЕТРОМ.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Для </a:t>
            </a:r>
            <a:r>
              <a:rPr lang="ru-RU" sz="2000" dirty="0"/>
              <a:t>этого класс делится на три группы. Каждая группа получает карточку – задание: 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1500174"/>
            <a:ext cx="342902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Карточка для 1 группы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Что измеряют в метрах?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Измерьте метровой линейкой длину и ширину классной комнаты.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709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Сделайте вывод.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97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810" y="1571612"/>
            <a:ext cx="47148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Карточка для 2 </a:t>
            </a:r>
            <a:r>
              <a:rPr lang="ru-RU" sz="2000" b="1" dirty="0" smtClean="0"/>
              <a:t>группы</a:t>
            </a:r>
          </a:p>
          <a:p>
            <a:endParaRPr lang="ru-RU" sz="2000" b="1" dirty="0"/>
          </a:p>
          <a:p>
            <a:pPr lvl="0">
              <a:buFont typeface="Arial" pitchFamily="34" charset="0"/>
              <a:buChar char="•"/>
            </a:pPr>
            <a:r>
              <a:rPr lang="ru-RU" sz="2000" dirty="0"/>
              <a:t>Что такое метр?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/>
              <a:t>Измерьте длину классной </a:t>
            </a:r>
            <a:r>
              <a:rPr lang="ru-RU" sz="2000" dirty="0" smtClean="0"/>
              <a:t>линейки (1 м ) </a:t>
            </a:r>
            <a:r>
              <a:rPr lang="ru-RU" sz="2000" dirty="0"/>
              <a:t>в дециметрах, в сантиметрах.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Сделайте вывод.</a:t>
            </a:r>
          </a:p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4282" y="3929066"/>
            <a:ext cx="44291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для 3 группы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Вспомните, где человек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использует метр.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выдать детям карточки с рисунками: рулон ткани, аллея,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комната в квартире и т. 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Сделайте вывод.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3929066"/>
            <a:ext cx="26432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(</a:t>
            </a:r>
            <a:r>
              <a:rPr lang="ru-RU" sz="2000" i="1" dirty="0" smtClean="0"/>
              <a:t>На доске и тетрадях    появляется запись</a:t>
            </a:r>
            <a:r>
              <a:rPr lang="ru-RU" sz="2000" dirty="0" smtClean="0"/>
              <a:t>):          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</a:t>
            </a:r>
          </a:p>
          <a:p>
            <a:r>
              <a:rPr lang="ru-RU" sz="2000" b="1" dirty="0" smtClean="0"/>
              <a:t>                                                                                                            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786314" y="4857760"/>
            <a:ext cx="978408" cy="484632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643702" y="4857760"/>
            <a:ext cx="1627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1м = 10 дм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1м =  100 см 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42844" y="214290"/>
            <a:ext cx="885831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Тема: « Единицы стоимости. Рубль. Копейка.»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(Даны рисунки: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Где человек все это приобретает?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Что надо взять с собой, отправляясь в магазин? 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Деньги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Математика – королева наук!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Без неё даже хлеба не купишь,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Рубля не сочтёшь,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Что почем, не узнаешь.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А узнав, не поймешь!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Кто догадался, чему нас сегодня научит Математик?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(Проводится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игра «Магазин»: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17р. 80 к.,                             8 р. 40 к.            9р. 17к.          12 р. 43 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Один ученик – покупатель выбирает товар, платит демонстрационные деньги (в наличии монеты достоинством 1к.,5к., 10к., 50к., 1р., 2р., 5р.,10р.)  Возникает затруднение, связанное с необходимостью дать сдачу.)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Каких знаний нам не хватает?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Не знаем, сколько копеек в одном рубле)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5603" name="Picture 3" descr="&amp;Tcy;&amp;vcy;&amp;ocy;&amp;rcy;&amp;ocy;&amp;zhcy;&amp;ocy;&amp;kcy; &amp;Rcy;&amp;acy;&amp;scy;&amp;tcy;&amp;icy;&amp;shcy;&amp;kcy;&amp;acy; &amp;scy; &amp;acy;&amp;bcy;&amp;rcy;&amp;icy;&amp;kcy;&amp;ocy;&amp;scy;&amp;ocy;&amp;m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714356"/>
            <a:ext cx="785818" cy="714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607" name="Picture 7" descr="&amp;Kcy;&amp;rcy;&amp;iecy;&amp;kcy;&amp;iecy;&amp;rcy; Tuc Cheezz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714356"/>
            <a:ext cx="714380" cy="714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609" name="Picture 9" descr="&amp;Dcy;&amp;rcy;&amp;acy;&amp;zhcy;&amp;iecy; &amp;Icy;&amp;zcy;&amp;yucy;&amp;mcy; &amp;vcy; &amp;shcy;&amp;ocy;&amp;kcy;&amp;ocy;&amp;lcy;&amp;acy;&amp;dcy;&amp;ie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714356"/>
            <a:ext cx="714380" cy="714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611" name="Picture 11" descr="044_0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714356"/>
            <a:ext cx="1000132" cy="6429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11" descr="044_0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4000504"/>
            <a:ext cx="857256" cy="571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 descr="&amp;Dcy;&amp;rcy;&amp;acy;&amp;zhcy;&amp;iecy; &amp;Icy;&amp;zcy;&amp;yucy;&amp;mcy; &amp;vcy; &amp;shcy;&amp;ocy;&amp;kcy;&amp;ocy;&amp;lcy;&amp;acy;&amp;dcy;&amp;ie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3929066"/>
            <a:ext cx="642942" cy="571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7" descr="&amp;Kcy;&amp;rcy;&amp;iecy;&amp;kcy;&amp;iecy;&amp;rcy; Tuc Cheezz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357694"/>
            <a:ext cx="714380" cy="5000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3" descr="&amp;Tcy;&amp;vcy;&amp;ocy;&amp;rcy;&amp;ocy;&amp;zhcy;&amp;ocy;&amp;kcy; &amp;Rcy;&amp;acy;&amp;scy;&amp;tcy;&amp;icy;&amp;shcy;&amp;kcy;&amp;acy; &amp;scy; &amp;acy;&amp;bcy;&amp;rcy;&amp;icy;&amp;kcy;&amp;ocy;&amp;scy;&amp;ocy;&amp;m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00504"/>
            <a:ext cx="714380" cy="5000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5011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Знакомство </a:t>
            </a:r>
            <a:r>
              <a:rPr lang="ru-RU" sz="2000" dirty="0"/>
              <a:t>с </a:t>
            </a:r>
            <a:r>
              <a:rPr lang="ru-RU" sz="2000" b="1" dirty="0"/>
              <a:t>буквенным выражением.</a:t>
            </a:r>
            <a:r>
              <a:rPr lang="ru-RU" sz="2000" dirty="0"/>
              <a:t> </a:t>
            </a:r>
            <a:endParaRPr lang="ru-RU" sz="2000" dirty="0" smtClean="0"/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 </a:t>
            </a:r>
            <a:r>
              <a:rPr lang="ru-RU" sz="2000" dirty="0" smtClean="0"/>
              <a:t>Найдите </a:t>
            </a:r>
            <a:r>
              <a:rPr lang="ru-RU" sz="2000" dirty="0"/>
              <a:t>значение данных выражений </a:t>
            </a:r>
          </a:p>
          <a:p>
            <a:r>
              <a:rPr lang="ru-RU" sz="2000" dirty="0"/>
              <a:t> </a:t>
            </a:r>
          </a:p>
          <a:p>
            <a:pPr algn="ctr"/>
            <a:r>
              <a:rPr lang="ru-RU" sz="2000" dirty="0" smtClean="0"/>
              <a:t>                 34 </a:t>
            </a:r>
            <a:r>
              <a:rPr lang="ru-RU" sz="2000" dirty="0"/>
              <a:t>+ 20	</a:t>
            </a:r>
            <a:r>
              <a:rPr lang="ru-RU" sz="2000" dirty="0" smtClean="0"/>
              <a:t>       68 </a:t>
            </a:r>
            <a:r>
              <a:rPr lang="ru-RU" sz="2000" dirty="0"/>
              <a:t>+ 8	</a:t>
            </a:r>
            <a:r>
              <a:rPr lang="ru-RU" sz="2000" dirty="0" smtClean="0"/>
              <a:t>     93 </a:t>
            </a:r>
            <a:r>
              <a:rPr lang="ru-RU" sz="2000" dirty="0"/>
              <a:t>- 6</a:t>
            </a:r>
          </a:p>
          <a:p>
            <a:pPr algn="ctr"/>
            <a:r>
              <a:rPr lang="ru-RU" sz="2000" dirty="0" smtClean="0"/>
              <a:t>                 85 </a:t>
            </a:r>
            <a:r>
              <a:rPr lang="ru-RU" sz="2000" dirty="0"/>
              <a:t>- 70	</a:t>
            </a:r>
            <a:r>
              <a:rPr lang="ru-RU" sz="2000" dirty="0" smtClean="0"/>
              <a:t>                     46 </a:t>
            </a:r>
            <a:r>
              <a:rPr lang="ru-RU" sz="2000" dirty="0"/>
              <a:t>– 3            </a:t>
            </a:r>
            <a:r>
              <a:rPr lang="ru-RU" sz="2000" dirty="0" smtClean="0"/>
              <a:t>     </a:t>
            </a:r>
            <a:r>
              <a:rPr lang="ru-RU" sz="2000" b="1" dirty="0" smtClean="0"/>
              <a:t>11 </a:t>
            </a:r>
            <a:r>
              <a:rPr lang="ru-RU" sz="2000" b="1" dirty="0"/>
              <a:t>+ </a:t>
            </a:r>
            <a:r>
              <a:rPr lang="ru-RU" sz="2000" b="1" dirty="0" smtClean="0"/>
              <a:t>а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( </a:t>
            </a:r>
            <a:r>
              <a:rPr lang="ru-RU" sz="2000" i="1" dirty="0"/>
              <a:t>Последнее вызывает затруднение. </a:t>
            </a:r>
            <a:r>
              <a:rPr lang="ru-RU" sz="2000" i="1" dirty="0" smtClean="0"/>
              <a:t>Применяю </a:t>
            </a:r>
            <a:r>
              <a:rPr lang="ru-RU" sz="2000" i="1" dirty="0"/>
              <a:t>прием «Мозговой штурм». Тем самым включаю детей в открытие новых знаний</a:t>
            </a:r>
            <a:r>
              <a:rPr lang="ru-RU" sz="2000" i="1" dirty="0" smtClean="0"/>
              <a:t>.)</a:t>
            </a:r>
          </a:p>
          <a:p>
            <a:endParaRPr lang="ru-RU" sz="2000" i="1" dirty="0"/>
          </a:p>
          <a:p>
            <a:endParaRPr lang="ru-RU" sz="20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4282" y="2826127"/>
            <a:ext cx="878687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Обучая детей «Устным вычислениям в пределах 100», решению различных задач, использую работу в парах, группах, где ребята учатся сотрудничать, планировать свои действия,  анализировать, рассуждать, находить  совместные пути решения, аргументировать свою точку зрения.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Например</a:t>
            </a:r>
            <a:r>
              <a:rPr lang="ru-RU" sz="2000" dirty="0"/>
              <a:t>, р</a:t>
            </a:r>
            <a:r>
              <a:rPr lang="ru-RU" sz="2000" dirty="0" smtClean="0"/>
              <a:t>аспределите выражения на две группы и решите каждый по группе примеров. Кто какую группу будет решать, договоритесь сами.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 algn="ctr"/>
            <a:r>
              <a:rPr lang="ru-RU" sz="2000" dirty="0" smtClean="0"/>
              <a:t> 26 - 8	         86 + 7	       45 + 4</a:t>
            </a:r>
          </a:p>
          <a:p>
            <a:pPr algn="ctr"/>
            <a:r>
              <a:rPr lang="ru-RU" sz="2000" dirty="0" smtClean="0"/>
              <a:t> 26 + 8	         32 - 6	       79 -  5</a:t>
            </a:r>
            <a:endParaRPr lang="ru-RU" sz="2000" b="1" dirty="0"/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r>
              <a:rPr lang="ru-RU" sz="900" dirty="0"/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85926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ru-RU" sz="2000" b="1" dirty="0" smtClean="0"/>
              <a:t> «Какая фигура лишняя?» 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768" y="214290"/>
          <a:ext cx="1285884" cy="1854200"/>
        </p:xfrm>
        <a:graphic>
          <a:graphicData uri="http://schemas.openxmlformats.org/drawingml/2006/table">
            <a:tbl>
              <a:tblPr firstRow="1" bandRow="1"/>
              <a:tblGrid>
                <a:gridCol w="428628"/>
                <a:gridCol w="428628"/>
                <a:gridCol w="4286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57158" y="2571744"/>
            <a:ext cx="1211263" cy="795338"/>
          </a:xfrm>
          <a:prstGeom prst="triangle">
            <a:avLst>
              <a:gd name="adj" fmla="val 15296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715008" y="2285992"/>
            <a:ext cx="566737" cy="1222375"/>
          </a:xfrm>
          <a:prstGeom prst="diamond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>
            <a:off x="2285984" y="2571744"/>
            <a:ext cx="723900" cy="804863"/>
          </a:xfrm>
          <a:prstGeom prst="pentagon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000496" y="2571744"/>
            <a:ext cx="666750" cy="804862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596" y="357166"/>
            <a:ext cx="61436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000" dirty="0"/>
              <a:t>Определи правила, по которым составлена таблица. Догадайся, какие числа пропущены. 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3857628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 Решая </a:t>
            </a:r>
            <a:r>
              <a:rPr lang="ru-RU" sz="2000" dirty="0"/>
              <a:t>выражения типа: </a:t>
            </a:r>
            <a:r>
              <a:rPr lang="ru-RU" sz="2000" dirty="0" smtClean="0"/>
              <a:t>86  </a:t>
            </a:r>
            <a:r>
              <a:rPr lang="ru-RU" sz="2000" dirty="0"/>
              <a:t>–  5 =   </a:t>
            </a:r>
            <a:r>
              <a:rPr lang="ru-RU" sz="2000" dirty="0" smtClean="0"/>
              <a:t>       учащиеся </a:t>
            </a:r>
            <a:r>
              <a:rPr lang="ru-RU" sz="2000" dirty="0"/>
              <a:t>рассказывают (</a:t>
            </a:r>
            <a:r>
              <a:rPr lang="ru-RU" sz="2000" dirty="0" smtClean="0"/>
              <a:t>учатся                                                                                                                                                                                              </a:t>
            </a:r>
            <a:endParaRPr lang="ru-RU" sz="2000" dirty="0"/>
          </a:p>
          <a:p>
            <a:r>
              <a:rPr lang="ru-RU" sz="2000" dirty="0"/>
              <a:t> </a:t>
            </a:r>
            <a:r>
              <a:rPr lang="ru-RU" sz="2000" dirty="0" smtClean="0"/>
              <a:t>                                                               грамотно и четко излагать свои мысли):</a:t>
            </a:r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«</a:t>
            </a:r>
            <a:r>
              <a:rPr lang="ru-RU" sz="2000" b="1" dirty="0"/>
              <a:t>Чтобы найти значение выражения, раскладываю число 86 на сумму разрядных слагаемых 80 и 6, вычитаю 5 единиц из 6 единиц, получится 1, 1 прибавляю к 80, получится 81». </a:t>
            </a:r>
            <a:r>
              <a:rPr lang="ru-RU" sz="2000" dirty="0"/>
              <a:t>Следующий пример рассказывает другой ученик.</a:t>
            </a:r>
          </a:p>
          <a:p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4286256"/>
            <a:ext cx="214314" cy="28575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4286256"/>
            <a:ext cx="214314" cy="28575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3929066"/>
            <a:ext cx="285752" cy="285752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357554" y="4143380"/>
            <a:ext cx="321471" cy="14287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3214678" y="4143380"/>
            <a:ext cx="178595" cy="14287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357166"/>
            <a:ext cx="864399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1138" algn="l"/>
                <a:tab pos="3021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Аналогично можно работать над задачами. Уже в 1 классе дети уяснили составные части задачи, научились анализировать текст задачи, определять вид задачи и составлять план решения.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1138" algn="l"/>
                <a:tab pos="3021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Выученный алгоритм решения задачи, помогает ребятам самостоятельно разобраться с новыми видами задач. Любой алгоритм действия сначала учим хором. Постепенно, проводить анализ задачи уже может каждый учащийся.  В дальнейшем при индивидуальной работе или в парах (группах), ученики сами справляются с решением задач. А у учителя появляется возможность больше помочь слабоуспевающим ребятам.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1481138" algn="l"/>
                <a:tab pos="3021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Вниманию детей предлагаю по краткой записи составить и решить задачи.  Сравнить.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1138" algn="l"/>
                <a:tab pos="3021013" algn="l"/>
              </a:tabLst>
            </a:pPr>
            <a:endParaRPr lang="ru-RU" sz="2000" dirty="0" smtClean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1138" algn="l"/>
                <a:tab pos="3021013" algn="l"/>
              </a:tabLst>
            </a:pPr>
            <a:r>
              <a:rPr lang="ru-RU" sz="2000" dirty="0" smtClean="0">
                <a:cs typeface="Times New Roman" pitchFamily="18" charset="0"/>
              </a:rPr>
              <a:t>1)                                                                   2)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357694"/>
            <a:ext cx="2928958" cy="150019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4357694"/>
            <a:ext cx="2928958" cy="150019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85786" y="4500570"/>
            <a:ext cx="30003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Было - 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Заплатили – 5 р.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3р.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Осталось – 20 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357818" y="4500570"/>
            <a:ext cx="29289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Было – 5 р. и 10 р.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Истратили – 8 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Осталось - 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1329</Words>
  <Application>Microsoft Office PowerPoint</Application>
  <PresentationFormat>Экран (4:3)</PresentationFormat>
  <Paragraphs>132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СПОСОБЫ ЗАДАНИЙ ДЛЯ ФОРМИРОВАНИЯ УНИВЕРСАЛЬНЫХ УЧЕБНЫХ ДЕЙСТВИЙ В УРОЧНОЙ ДЕЯТЕЛЬНОСТИ  на уроках математики. </vt:lpstr>
      <vt:lpstr>«Великая цель образования –  это не знания, а действия».                                                                                       Герберт Спенсер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61</cp:revision>
  <dcterms:created xsi:type="dcterms:W3CDTF">2013-12-20T12:26:22Z</dcterms:created>
  <dcterms:modified xsi:type="dcterms:W3CDTF">2013-12-22T08:18:28Z</dcterms:modified>
</cp:coreProperties>
</file>