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02" r:id="rId2"/>
    <p:sldId id="267" r:id="rId3"/>
    <p:sldId id="284" r:id="rId4"/>
    <p:sldId id="257" r:id="rId5"/>
    <p:sldId id="285" r:id="rId6"/>
    <p:sldId id="262" r:id="rId7"/>
    <p:sldId id="264" r:id="rId8"/>
    <p:sldId id="265" r:id="rId9"/>
    <p:sldId id="266" r:id="rId10"/>
    <p:sldId id="299" r:id="rId11"/>
    <p:sldId id="269" r:id="rId12"/>
    <p:sldId id="287" r:id="rId13"/>
    <p:sldId id="288" r:id="rId14"/>
    <p:sldId id="294" r:id="rId15"/>
    <p:sldId id="297" r:id="rId16"/>
    <p:sldId id="289" r:id="rId17"/>
    <p:sldId id="296" r:id="rId18"/>
    <p:sldId id="295" r:id="rId19"/>
    <p:sldId id="290" r:id="rId20"/>
    <p:sldId id="272" r:id="rId21"/>
    <p:sldId id="277" r:id="rId22"/>
    <p:sldId id="271" r:id="rId23"/>
    <p:sldId id="291" r:id="rId24"/>
    <p:sldId id="270" r:id="rId25"/>
    <p:sldId id="273" r:id="rId26"/>
    <p:sldId id="292" r:id="rId27"/>
    <p:sldId id="300" r:id="rId28"/>
    <p:sldId id="293" r:id="rId29"/>
    <p:sldId id="278" r:id="rId30"/>
    <p:sldId id="279" r:id="rId31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689" autoAdjust="0"/>
  </p:normalViewPr>
  <p:slideViewPr>
    <p:cSldViewPr>
      <p:cViewPr varScale="1">
        <p:scale>
          <a:sx n="78" d="100"/>
          <a:sy n="78" d="100"/>
        </p:scale>
        <p:origin x="-4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9C31-85D7-4D31-9858-1D378E4B65B6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52BAA4-BF42-4C2C-9E4E-E9462818C01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9C31-85D7-4D31-9858-1D378E4B65B6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BAA4-BF42-4C2C-9E4E-E9462818C0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9C31-85D7-4D31-9858-1D378E4B65B6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BAA4-BF42-4C2C-9E4E-E9462818C0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9C31-85D7-4D31-9858-1D378E4B65B6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BAA4-BF42-4C2C-9E4E-E9462818C0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9C31-85D7-4D31-9858-1D378E4B65B6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BAA4-BF42-4C2C-9E4E-E9462818C01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9C31-85D7-4D31-9858-1D378E4B65B6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BAA4-BF42-4C2C-9E4E-E9462818C01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9C31-85D7-4D31-9858-1D378E4B65B6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BAA4-BF42-4C2C-9E4E-E9462818C01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9C31-85D7-4D31-9858-1D378E4B65B6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BAA4-BF42-4C2C-9E4E-E9462818C0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9C31-85D7-4D31-9858-1D378E4B65B6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BAA4-BF42-4C2C-9E4E-E9462818C0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9C31-85D7-4D31-9858-1D378E4B65B6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BAA4-BF42-4C2C-9E4E-E9462818C0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9C31-85D7-4D31-9858-1D378E4B65B6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BAA4-BF42-4C2C-9E4E-E9462818C0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78B9C31-85D7-4D31-9858-1D378E4B65B6}" type="datetimeFigureOut">
              <a:rPr lang="ru-RU" smtClean="0"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052BAA4-BF42-4C2C-9E4E-E9462818C01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1600200"/>
          </a:xfrm>
        </p:spPr>
        <p:txBody>
          <a:bodyPr/>
          <a:lstStyle/>
          <a:p>
            <a:r>
              <a:rPr lang="ru-RU" sz="3600" b="1" dirty="0">
                <a:solidFill>
                  <a:srgbClr val="7030A0"/>
                </a:solidFill>
              </a:rPr>
              <a:t>Презентация по теме: </a:t>
            </a:r>
            <a:br>
              <a:rPr lang="ru-RU" sz="3600" b="1" dirty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«УМК </a:t>
            </a:r>
            <a:r>
              <a:rPr lang="ru-RU" sz="3600" b="1" dirty="0">
                <a:solidFill>
                  <a:srgbClr val="7030A0"/>
                </a:solidFill>
              </a:rPr>
              <a:t>«Школа России</a:t>
            </a:r>
            <a:r>
              <a:rPr lang="ru-RU" sz="3600" b="1" dirty="0" smtClean="0">
                <a:solidFill>
                  <a:srgbClr val="7030A0"/>
                </a:solidFill>
              </a:rPr>
              <a:t>». Положительные </a:t>
            </a:r>
            <a:r>
              <a:rPr lang="ru-RU" sz="3600" b="1" dirty="0">
                <a:solidFill>
                  <a:srgbClr val="7030A0"/>
                </a:solidFill>
              </a:rPr>
              <a:t>и отрицательные </a:t>
            </a:r>
            <a:r>
              <a:rPr lang="ru-RU" sz="3600" b="1" dirty="0" smtClean="0">
                <a:solidFill>
                  <a:srgbClr val="7030A0"/>
                </a:solidFill>
              </a:rPr>
              <a:t>стороны»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924944"/>
            <a:ext cx="8141490" cy="3085803"/>
          </a:xfrm>
        </p:spPr>
        <p:txBody>
          <a:bodyPr/>
          <a:lstStyle/>
          <a:p>
            <a:pPr marL="3949700" indent="0"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Подготовила:</a:t>
            </a:r>
          </a:p>
          <a:p>
            <a:pPr marL="3949700" indent="0"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Гартунг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Елена Е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вгеньевна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учитель начальных классов МБОУ «СОШ № 1» </a:t>
            </a:r>
          </a:p>
          <a:p>
            <a:pPr marL="3949700" indent="0"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ГО Краснотурьинск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23" y="4968209"/>
            <a:ext cx="1329259" cy="161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045" y="4946971"/>
            <a:ext cx="1191936" cy="165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55" y="5032992"/>
            <a:ext cx="1337456" cy="161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003730"/>
            <a:ext cx="1152128" cy="164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13176"/>
            <a:ext cx="1284203" cy="168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83" y="4946971"/>
            <a:ext cx="1171287" cy="164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2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204864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Положительные </a:t>
            </a:r>
            <a:r>
              <a:rPr lang="ru-RU" b="1" dirty="0" smtClean="0">
                <a:solidFill>
                  <a:srgbClr val="7030A0"/>
                </a:solidFill>
              </a:rPr>
              <a:t>стороны УМК «Школа России»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marL="0" indent="0" algn="just">
              <a:buNone/>
            </a:pP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Имеет </a:t>
            </a:r>
            <a:r>
              <a:rPr lang="ru-RU" sz="3200" dirty="0">
                <a:solidFill>
                  <a:srgbClr val="002060"/>
                </a:solidFill>
                <a:latin typeface="+mn-lt"/>
              </a:rPr>
              <a:t>полное программно-методическое обеспечение.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52503"/>
            <a:ext cx="3192016" cy="23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5" t="10135" b="6641"/>
          <a:stretch/>
        </p:blipFill>
        <p:spPr bwMode="auto">
          <a:xfrm>
            <a:off x="4932040" y="3652503"/>
            <a:ext cx="3494161" cy="24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67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4016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УМК «Школа России» 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5421"/>
            <a:ext cx="8229600" cy="24796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Включает дидактический материал, книги для чтения, учебники и тетради на печатной основе по всем учебным предметам</a:t>
            </a:r>
          </a:p>
          <a:p>
            <a:endParaRPr lang="ru-RU" sz="3200" dirty="0" smtClean="0">
              <a:latin typeface="+mn-lt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15625"/>
            <a:ext cx="1584176" cy="203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22524"/>
            <a:ext cx="1158942" cy="178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088" y="4626047"/>
            <a:ext cx="1958909" cy="174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85858"/>
            <a:ext cx="1232363" cy="169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45" y="4641106"/>
            <a:ext cx="1338643" cy="175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014" y="4515625"/>
            <a:ext cx="1345367" cy="177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9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УМК «Школа России»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Включает программы, демонстрационные таблицы и методические пособия для учителей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05775"/>
            <a:ext cx="1275913" cy="204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212"/>
            <a:ext cx="1252300" cy="204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21" y="3998757"/>
            <a:ext cx="1265077" cy="202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882" y="3998757"/>
            <a:ext cx="1199318" cy="197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71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УМК «Школа России»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158" y="1890124"/>
            <a:ext cx="8229600" cy="4525963"/>
          </a:xfrm>
        </p:spPr>
        <p:txBody>
          <a:bodyPr/>
          <a:lstStyle/>
          <a:p>
            <a:pPr marL="0" indent="363538" algn="just">
              <a:buNone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Включает электронное приложение (диски для каждого обучающегося по всем предметам).</a:t>
            </a:r>
          </a:p>
          <a:p>
            <a:pPr marL="0" indent="363538" algn="just">
              <a:buNone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Ребёнок может ещё раз прослушать изучаемый материал, проверить себя и оценить свои достижения.</a:t>
            </a:r>
          </a:p>
          <a:p>
            <a:endParaRPr lang="ru-RU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46506"/>
            <a:ext cx="1500758" cy="150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53106"/>
            <a:ext cx="1600134" cy="158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153106"/>
            <a:ext cx="1563241" cy="157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68910"/>
            <a:ext cx="1612911" cy="161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36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784976" cy="141156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Положительные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429" y="1980014"/>
            <a:ext cx="8229600" cy="4525963"/>
          </a:xfrm>
        </p:spPr>
        <p:txBody>
          <a:bodyPr/>
          <a:lstStyle/>
          <a:p>
            <a:pPr marL="0" indent="363538" algn="just">
              <a:buNone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Каждый раздел учебников начинается с планируемых достижений (мы познакомимся, научимся, будем учиться…)</a:t>
            </a:r>
          </a:p>
          <a:p>
            <a:pPr marL="0" indent="363538" algn="just">
              <a:buNone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Каждый урок с постановки учебной задачи (тема – вопрос, проблемная ситуация)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42996"/>
            <a:ext cx="1573455" cy="208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39" y="4193382"/>
            <a:ext cx="3168352" cy="213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60" y="4316321"/>
            <a:ext cx="2945904" cy="194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Положительные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3936832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В учебнике для 1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класса 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тексты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предназначены как для хорошо читающих детей, так и для начинающих обучаться чтению. Это дает возможность использовать индивидуальный подход в обучении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65104"/>
            <a:ext cx="1864870" cy="228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57" y="4355210"/>
            <a:ext cx="3290332" cy="21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3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278" y="260648"/>
            <a:ext cx="82296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Положительные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363538" algn="just">
              <a:buNone/>
            </a:pPr>
            <a:r>
              <a:rPr lang="ru-RU" dirty="0" smtClean="0"/>
              <a:t>  </a:t>
            </a:r>
            <a:r>
              <a:rPr lang="ru-RU" dirty="0" smtClean="0">
                <a:solidFill>
                  <a:srgbClr val="002060"/>
                </a:solidFill>
              </a:rPr>
              <a:t>Доработано предметное содержание учебников. Включено очень много заданий различного содержания.</a:t>
            </a:r>
          </a:p>
          <a:p>
            <a:pPr marL="0" indent="363538"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 Многие </a:t>
            </a:r>
            <a:r>
              <a:rPr lang="ru-RU" dirty="0">
                <a:solidFill>
                  <a:srgbClr val="002060"/>
                </a:solidFill>
              </a:rPr>
              <a:t>задания содержат ориентировочную основу действий, что позволяет ученикам самостоятельно ставить учебные цели, искать и использовать необходимые средства и способы их </a:t>
            </a:r>
            <a:r>
              <a:rPr lang="ru-RU" dirty="0" smtClean="0">
                <a:solidFill>
                  <a:srgbClr val="002060"/>
                </a:solidFill>
              </a:rPr>
              <a:t>достижения.</a:t>
            </a:r>
          </a:p>
          <a:p>
            <a:pPr marL="0" indent="363538"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Увеличение количества заданий, раскрывающих связи учебного материала с реальной действительностью и другими предметами на основе формирования УУД.</a:t>
            </a:r>
          </a:p>
          <a:p>
            <a:endParaRPr lang="ru-RU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034" y="404664"/>
            <a:ext cx="1368152" cy="13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7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543" y="260648"/>
            <a:ext cx="82296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Положительные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lvl="0"/>
            <a:r>
              <a:rPr lang="ru-RU" sz="3200" dirty="0">
                <a:solidFill>
                  <a:srgbClr val="002060"/>
                </a:solidFill>
                <a:latin typeface="Palatino Linotype"/>
              </a:rPr>
              <a:t>Задания и вопросы воспитывающего и занимательного </a:t>
            </a:r>
            <a:r>
              <a:rPr lang="ru-RU" sz="3200" dirty="0" smtClean="0">
                <a:solidFill>
                  <a:srgbClr val="002060"/>
                </a:solidFill>
                <a:latin typeface="Palatino Linotype"/>
              </a:rPr>
              <a:t>характера</a:t>
            </a:r>
          </a:p>
          <a:p>
            <a:pPr lvl="0"/>
            <a:r>
              <a:rPr lang="ru-RU" sz="3200" dirty="0">
                <a:solidFill>
                  <a:srgbClr val="002060"/>
                </a:solidFill>
                <a:latin typeface="Palatino Linotype"/>
              </a:rPr>
              <a:t>З</a:t>
            </a:r>
            <a:r>
              <a:rPr lang="ru-RU" sz="3200" dirty="0" smtClean="0">
                <a:solidFill>
                  <a:srgbClr val="002060"/>
                </a:solidFill>
                <a:latin typeface="Palatino Linotype"/>
              </a:rPr>
              <a:t>адания </a:t>
            </a:r>
            <a:r>
              <a:rPr lang="ru-RU" sz="3200" dirty="0">
                <a:solidFill>
                  <a:srgbClr val="002060"/>
                </a:solidFill>
                <a:latin typeface="Palatino Linotype"/>
              </a:rPr>
              <a:t>для работы в парах и/или группах</a:t>
            </a:r>
          </a:p>
          <a:p>
            <a:endParaRPr lang="ru-RU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27" y="4299460"/>
            <a:ext cx="3342647" cy="22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99460"/>
            <a:ext cx="3422482" cy="229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40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Положительные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lvl="0" algn="just"/>
            <a:r>
              <a:rPr lang="ru-RU" sz="3200" dirty="0" smtClean="0">
                <a:solidFill>
                  <a:srgbClr val="002060"/>
                </a:solidFill>
                <a:latin typeface="Palatino Linotype"/>
              </a:rPr>
              <a:t>Включены задания </a:t>
            </a:r>
            <a:r>
              <a:rPr lang="ru-RU" sz="3200" dirty="0">
                <a:solidFill>
                  <a:srgbClr val="002060"/>
                </a:solidFill>
                <a:latin typeface="Palatino Linotype"/>
              </a:rPr>
              <a:t>на поиск и отбор </a:t>
            </a:r>
            <a:r>
              <a:rPr lang="ru-RU" sz="3200" dirty="0" smtClean="0">
                <a:solidFill>
                  <a:srgbClr val="002060"/>
                </a:solidFill>
                <a:latin typeface="Palatino Linotype"/>
              </a:rPr>
              <a:t>информации</a:t>
            </a:r>
          </a:p>
          <a:p>
            <a:pPr lvl="0"/>
            <a:endParaRPr lang="ru-RU" sz="3200" dirty="0">
              <a:solidFill>
                <a:prstClr val="black">
                  <a:lumMod val="50000"/>
                  <a:lumOff val="50000"/>
                </a:prstClr>
              </a:solidFill>
              <a:latin typeface="Palatino Linotype"/>
            </a:endParaRPr>
          </a:p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95" y="3183756"/>
            <a:ext cx="2317309" cy="3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69287"/>
            <a:ext cx="4104456" cy="30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55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" y="332656"/>
            <a:ext cx="82296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Положительные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12" y="1916832"/>
            <a:ext cx="8229600" cy="4525963"/>
          </a:xfrm>
        </p:spPr>
        <p:txBody>
          <a:bodyPr>
            <a:normAutofit/>
          </a:bodyPr>
          <a:lstStyle/>
          <a:p>
            <a:pPr marL="0" indent="711200" algn="just">
              <a:buNone/>
            </a:pPr>
            <a:r>
              <a:rPr lang="ru-RU" sz="3600" dirty="0" smtClean="0">
                <a:solidFill>
                  <a:srgbClr val="002060"/>
                </a:solidFill>
                <a:latin typeface="Palatino Linotype"/>
              </a:rPr>
              <a:t>Задания контрольно-оценочной </a:t>
            </a:r>
            <a:r>
              <a:rPr lang="ru-RU" sz="3600" dirty="0">
                <a:solidFill>
                  <a:srgbClr val="002060"/>
                </a:solidFill>
                <a:latin typeface="Palatino Linotype"/>
              </a:rPr>
              <a:t>деятельности младших школьников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544616" cy="227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7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УМК «Школа России»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147248" cy="155754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3200" dirty="0" smtClean="0">
              <a:latin typeface="+mn-lt"/>
            </a:endParaRPr>
          </a:p>
          <a:p>
            <a:pPr marL="0" indent="0" algn="just">
              <a:buNone/>
            </a:pPr>
            <a:r>
              <a:rPr lang="ru-RU" sz="3600" dirty="0" smtClean="0">
                <a:solidFill>
                  <a:schemeClr val="tx1"/>
                </a:solidFill>
                <a:latin typeface="+mn-lt"/>
              </a:rPr>
              <a:t>это учебно-методический комплекс (УМК) для начальных классов общеобразовательных учреждений.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28779"/>
            <a:ext cx="4248472" cy="26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85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Положительные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В каждый учебник обязательно включены странички для любознательных.</a:t>
            </a: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91" y="3608715"/>
            <a:ext cx="3328341" cy="248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3311824" cy="259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98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Положительные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236" y="1848686"/>
            <a:ext cx="8229600" cy="4525963"/>
          </a:xfrm>
        </p:spPr>
        <p:txBody>
          <a:bodyPr/>
          <a:lstStyle/>
          <a:p>
            <a:pPr marL="0" indent="623888">
              <a:buNone/>
            </a:pP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Прослеживается принцип вариативности, предусмотрены задания повышенной сложности. </a:t>
            </a: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01008"/>
            <a:ext cx="4356552" cy="286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48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Положительные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Предусмотрена организация проектной и творческой деятельности.</a:t>
            </a: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232" y="3360945"/>
            <a:ext cx="2843809" cy="213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4" y="4210301"/>
            <a:ext cx="2853436" cy="193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14227"/>
            <a:ext cx="2766392" cy="182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22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Положительные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+mn-lt"/>
              </a:rPr>
              <a:t>УМК «Школа России» имеет единое художественно-полиграфическое оформление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+mn-lt"/>
              </a:rPr>
              <a:t>Иллюстративный материал помогает расширить и уточнить представления учащихся о мире, природе, обществе, обогатить и активизировать словарный запас детей, развить их творческое воображение.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65104"/>
            <a:ext cx="2862064" cy="214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14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Положительные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3993307"/>
          </a:xfrm>
        </p:spPr>
        <p:txBody>
          <a:bodyPr>
            <a:noAutofit/>
          </a:bodyPr>
          <a:lstStyle/>
          <a:p>
            <a:pPr marL="0" indent="363538">
              <a:buNone/>
            </a:pP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Информация учебного материала представлена в разных форматах:</a:t>
            </a:r>
          </a:p>
          <a:p>
            <a:pPr marL="0" indent="363538"/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Схемы</a:t>
            </a:r>
          </a:p>
          <a:p>
            <a:pPr marL="0" indent="363538"/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Таблицы</a:t>
            </a:r>
          </a:p>
          <a:p>
            <a:pPr marL="0" indent="363538"/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Рисунки</a:t>
            </a:r>
          </a:p>
          <a:p>
            <a:pPr marL="0" indent="363538"/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Тексты</a:t>
            </a:r>
          </a:p>
          <a:p>
            <a:pPr marL="0" indent="363538"/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Памятки</a:t>
            </a:r>
          </a:p>
          <a:p>
            <a:pPr marL="0" indent="363538"/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Словари</a:t>
            </a:r>
          </a:p>
          <a:p>
            <a:pPr marL="0" indent="363538"/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Тесты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074" y="3140968"/>
            <a:ext cx="4242048" cy="307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58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Положительные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25130"/>
            <a:ext cx="8229600" cy="1941929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marL="0" indent="0"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Курс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предусматривает последовательное расширение знаний, происходит постепенное нарастание трудности учебного 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материала.</a:t>
            </a: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23236"/>
            <a:ext cx="3528392" cy="2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23236"/>
            <a:ext cx="4017166" cy="260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81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Положительные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ru-RU" dirty="0" smtClean="0">
              <a:solidFill>
                <a:srgbClr val="002060"/>
              </a:solidFill>
              <a:latin typeface="+mn-lt"/>
            </a:endParaRPr>
          </a:p>
          <a:p>
            <a:pPr marL="0" indent="363538" algn="just">
              <a:buNone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Преимущество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программы «Школа России» заключается и в том, что родители легко разбираются как в содержании, так и в требованиях программы. Важно и то, что программа «Школа России» всегда ориентирована на главный принцип обучения – доступность содержания учебного материала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.</a:t>
            </a:r>
          </a:p>
          <a:p>
            <a:pPr marL="0" indent="363538" algn="just">
              <a:buNone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Существует интернет-поддержка.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0" y="4725144"/>
            <a:ext cx="2592883" cy="19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13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1728192"/>
          </a:xfrm>
        </p:spPr>
        <p:txBody>
          <a:bodyPr/>
          <a:lstStyle/>
          <a:p>
            <a:r>
              <a:rPr lang="ru-RU" sz="4800" b="1" dirty="0" smtClean="0">
                <a:solidFill>
                  <a:srgbClr val="7030A0"/>
                </a:solidFill>
                <a:latin typeface="+mj-lt"/>
              </a:rPr>
              <a:t>Организация материала в электронном приложении</a:t>
            </a:r>
            <a:endParaRPr lang="ru-RU" sz="4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060848"/>
            <a:ext cx="8424936" cy="3633267"/>
          </a:xfrm>
        </p:spPr>
        <p:txBody>
          <a:bodyPr/>
          <a:lstStyle/>
          <a:p>
            <a:endParaRPr lang="ru-RU" dirty="0" smtClean="0"/>
          </a:p>
          <a:p>
            <a:pPr marL="0" indent="536575"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Основным элементом является демонстрационная таблица с выделенными активными зонами. Каждая из выделенных зон содержит задания, анимации, интерактивные модели, схемы.</a:t>
            </a: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033" y="4609612"/>
            <a:ext cx="2736304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24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Отрицательные стороны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1"/>
            <a:ext cx="8229600" cy="3312368"/>
          </a:xfrm>
        </p:spPr>
        <p:txBody>
          <a:bodyPr>
            <a:normAutofit/>
          </a:bodyPr>
          <a:lstStyle/>
          <a:p>
            <a:pPr marL="0" indent="536575">
              <a:buNone/>
            </a:pPr>
            <a:r>
              <a:rPr lang="ru-RU" sz="3600" dirty="0" smtClean="0">
                <a:solidFill>
                  <a:srgbClr val="002060"/>
                </a:solidFill>
                <a:latin typeface="+mn-lt"/>
              </a:rPr>
              <a:t>Встречаются полиграфические ошибки.</a:t>
            </a:r>
          </a:p>
          <a:p>
            <a:pPr marL="0" indent="536575">
              <a:buNone/>
            </a:pPr>
            <a:r>
              <a:rPr lang="ru-RU" sz="3600" dirty="0" smtClean="0">
                <a:solidFill>
                  <a:srgbClr val="002060"/>
                </a:solidFill>
                <a:latin typeface="+mn-lt"/>
              </a:rPr>
              <a:t>По литературному чтению только аудио воспроизведение. </a:t>
            </a:r>
            <a:endParaRPr lang="ru-RU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4437112"/>
            <a:ext cx="1579563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10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Вывод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Autofit/>
          </a:bodyPr>
          <a:lstStyle/>
          <a:p>
            <a:pPr marL="0" indent="449263" algn="just"/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Учебники УМК «Школа России» доработаны таким образом, что их предметное содержание, методическое сопровождение и художественно-полиграфическое исполнение направлены на достижение результатов освоения основной образовательной программы начального общего образования (ООП), и способствуют:</a:t>
            </a:r>
          </a:p>
          <a:p>
            <a:pPr marL="0" indent="449263" algn="just"/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Реализации идеологической основы ФГОС — Концепции духовно-нравственного развития и воспитания личности гражданина России.</a:t>
            </a:r>
          </a:p>
          <a:p>
            <a:pPr marL="0" indent="449263" algn="just"/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Организации учебной деятельности учащихся на основе системно-</a:t>
            </a:r>
            <a:r>
              <a:rPr lang="ru-RU" sz="2000" dirty="0" err="1" smtClean="0">
                <a:solidFill>
                  <a:srgbClr val="002060"/>
                </a:solidFill>
                <a:latin typeface="+mn-lt"/>
              </a:rPr>
              <a:t>деятельностного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подхода.</a:t>
            </a:r>
          </a:p>
          <a:p>
            <a:pPr marL="0" indent="449263" algn="just"/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Достижению личностных, </a:t>
            </a:r>
            <a:r>
              <a:rPr lang="ru-RU" sz="2000" dirty="0" err="1" smtClean="0">
                <a:solidFill>
                  <a:srgbClr val="002060"/>
                </a:solidFill>
                <a:latin typeface="+mn-lt"/>
              </a:rPr>
              <a:t>метапредметных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и предметных результатов освоения ООП посредством формирования универсальных учебных действий, как основы умения учиться.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003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Цель программы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19728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ru-RU" sz="3600" kern="0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духовно-нравственное </a:t>
            </a:r>
            <a:r>
              <a:rPr lang="ru-RU" altLang="ru-RU" sz="3600" kern="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развитие на основе использования традиций отечественной школы.</a:t>
            </a:r>
            <a:endParaRPr lang="ru-RU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21335"/>
            <a:ext cx="3096344" cy="175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43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2304256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+mj-lt"/>
              </a:rPr>
              <a:t>Спасибо за внимание</a:t>
            </a:r>
            <a:r>
              <a:rPr lang="ru-RU" b="1" dirty="0" smtClean="0">
                <a:solidFill>
                  <a:srgbClr val="7030A0"/>
                </a:solidFill>
                <a:latin typeface="+mj-lt"/>
              </a:rPr>
              <a:t>!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74" y="3573016"/>
            <a:ext cx="2232025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2656"/>
            <a:ext cx="16764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7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6754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Авторский коллектив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64" y="1600200"/>
            <a:ext cx="8229600" cy="50691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ученые, чьи имена известны всем, кто работает в системе начального образования: </a:t>
            </a:r>
          </a:p>
          <a:p>
            <a:pPr marL="0" indent="711200" algn="just">
              <a:buNone/>
            </a:pP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В.Г. Горецкий, М.И. Моро, </a:t>
            </a:r>
          </a:p>
          <a:p>
            <a:pPr marL="0" indent="711200" algn="just">
              <a:buNone/>
            </a:pP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А.А. Плешаков, В.П. </a:t>
            </a:r>
            <a:r>
              <a:rPr lang="ru-RU" sz="3200" dirty="0" err="1" smtClean="0">
                <a:solidFill>
                  <a:srgbClr val="002060"/>
                </a:solidFill>
                <a:latin typeface="+mn-lt"/>
              </a:rPr>
              <a:t>Канакина</a:t>
            </a: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, </a:t>
            </a:r>
          </a:p>
          <a:p>
            <a:pPr marL="0" indent="711200" algn="just">
              <a:buNone/>
            </a:pP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Л.М. Зеленина, Л.Ф. Климанова</a:t>
            </a: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41168"/>
            <a:ext cx="1930928" cy="144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4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3931"/>
            <a:ext cx="8229600" cy="1600200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Программа </a:t>
            </a:r>
            <a:r>
              <a:rPr lang="ru-RU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«Школа России»</a:t>
            </a:r>
            <a:endParaRPr lang="ru-RU" b="1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241985"/>
            <a:ext cx="8229600" cy="3456384"/>
          </a:xfrm>
        </p:spPr>
        <p:txBody>
          <a:bodyPr>
            <a:normAutofit fontScale="92500" lnSpcReduction="20000"/>
          </a:bodyPr>
          <a:lstStyle/>
          <a:p>
            <a:pPr marL="0" indent="363538"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Имеет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огромный, годами проверенный, педагогический опыт. Авторами программы взято все лучшее, что было накоплено и апробировано в практике отечественной школы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.</a:t>
            </a:r>
          </a:p>
          <a:p>
            <a:pPr marL="0" indent="363538"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Учебный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материал ориентирован на максимальное включение учащихся в учебную 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деятельность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,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 подаётся от простого к сложному.</a:t>
            </a:r>
          </a:p>
          <a:p>
            <a:pPr marL="0" indent="363538"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Гарантирует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преемственность с дошкольным 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образованием и со средним звеном.</a:t>
            </a:r>
            <a:endParaRPr lang="ru-RU" sz="2800" dirty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48" y="5060949"/>
            <a:ext cx="1656184" cy="171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368152" cy="152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17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" y="1052736"/>
            <a:ext cx="1368152" cy="148291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6002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Целевая установка и основные средства ее реализации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708920"/>
            <a:ext cx="8280920" cy="31683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обеспечение современного образования младшего школьника в контексте требований ФГОС, где мощным образовательным ресурсом является информационно-образовательная среда. </a:t>
            </a: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13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6002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Основополагающие принципы УМК «Школа России»: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780928"/>
            <a:ext cx="8892480" cy="3384375"/>
          </a:xfrm>
        </p:spPr>
        <p:txBody>
          <a:bodyPr>
            <a:normAutofit/>
          </a:bodyPr>
          <a:lstStyle/>
          <a:p>
            <a:pPr marL="0" indent="363538">
              <a:buNone/>
            </a:pPr>
            <a:r>
              <a:rPr lang="ru-RU" sz="2800" dirty="0">
                <a:solidFill>
                  <a:srgbClr val="002060"/>
                </a:solidFill>
                <a:latin typeface="+mn-lt"/>
              </a:rPr>
              <a:t>•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принцип воспитания гражданина России; </a:t>
            </a:r>
            <a:endParaRPr lang="ru-RU" sz="2800" dirty="0" smtClean="0">
              <a:solidFill>
                <a:srgbClr val="002060"/>
              </a:solidFill>
              <a:latin typeface="+mn-lt"/>
            </a:endParaRPr>
          </a:p>
          <a:p>
            <a:pPr marL="0" indent="363538">
              <a:buNone/>
            </a:pP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•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принцип ценностных ориентиров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;</a:t>
            </a:r>
          </a:p>
          <a:p>
            <a:pPr marL="0" indent="363538">
              <a:buNone/>
            </a:pP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•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принцип обучения в деятельности; </a:t>
            </a:r>
            <a:endParaRPr lang="ru-RU" sz="2800" dirty="0" smtClean="0">
              <a:solidFill>
                <a:srgbClr val="002060"/>
              </a:solidFill>
              <a:latin typeface="+mn-lt"/>
            </a:endParaRPr>
          </a:p>
          <a:p>
            <a:pPr marL="0" indent="363538">
              <a:buNone/>
            </a:pP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•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принцип работы на результат; </a:t>
            </a:r>
            <a:endParaRPr lang="ru-RU" sz="2800" dirty="0" smtClean="0">
              <a:solidFill>
                <a:srgbClr val="002060"/>
              </a:solidFill>
              <a:latin typeface="+mn-lt"/>
            </a:endParaRPr>
          </a:p>
          <a:p>
            <a:pPr marL="0" indent="363538">
              <a:buNone/>
            </a:pP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•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принцип синтеза традиций и инноваций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;</a:t>
            </a:r>
          </a:p>
          <a:p>
            <a:pPr marL="0" indent="363538">
              <a:buNone/>
            </a:pP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•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принцип вариативности.</a:t>
            </a: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63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3" y="1196752"/>
            <a:ext cx="1507240" cy="131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44016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УМК «Школа России» сегодня - это: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92897"/>
            <a:ext cx="8424936" cy="3672407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мощный потенциал для духовно-нравственного развития и воспитания личности гражданина России; </a:t>
            </a:r>
          </a:p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реальная возможность достижения личностных, </a:t>
            </a:r>
            <a:r>
              <a:rPr lang="ru-RU" dirty="0" err="1" smtClean="0">
                <a:solidFill>
                  <a:srgbClr val="002060"/>
                </a:solidFill>
                <a:latin typeface="+mn-lt"/>
              </a:rPr>
              <a:t>метапредметных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 и предметных результатов, соответствующих задачам современного образования;</a:t>
            </a:r>
          </a:p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эффективное сочетание лучших традиций российского образования и проверенных практиками образовательного процесса инноваций;</a:t>
            </a:r>
          </a:p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 постоянно обновляющаяся, наиболее востребованная и понятная учителю образовательная система для начальной школы.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558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45624" cy="93610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УМК «Школа России»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173" y="1544643"/>
            <a:ext cx="8842041" cy="4525963"/>
          </a:xfrm>
        </p:spPr>
        <p:txBody>
          <a:bodyPr>
            <a:normAutofit fontScale="92500" lnSpcReduction="10000"/>
          </a:bodyPr>
          <a:lstStyle/>
          <a:p>
            <a:pPr marL="0" indent="363538">
              <a:buNone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- Русский язык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. Азбука. 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+mn-lt"/>
              </a:rPr>
              <a:t>Авторы</a:t>
            </a:r>
            <a:r>
              <a:rPr lang="ru-RU" i="1" dirty="0">
                <a:solidFill>
                  <a:srgbClr val="002060"/>
                </a:solidFill>
                <a:latin typeface="+mn-lt"/>
              </a:rPr>
              <a:t>: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 Горецкий В.Г., Кирюшкин В.А., Виноградская Л.А. и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др.</a:t>
            </a:r>
          </a:p>
          <a:p>
            <a:pPr marL="0" indent="363538">
              <a:buNone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- Русский 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язык. </a:t>
            </a:r>
            <a:endParaRPr lang="ru-RU" b="1" dirty="0" smtClean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+mn-lt"/>
              </a:rPr>
              <a:t>Авторы</a:t>
            </a:r>
            <a:r>
              <a:rPr lang="ru-RU" i="1" dirty="0">
                <a:solidFill>
                  <a:srgbClr val="002060"/>
                </a:solidFill>
                <a:latin typeface="+mn-lt"/>
              </a:rPr>
              <a:t>: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 </a:t>
            </a:r>
            <a:r>
              <a:rPr lang="ru-RU" dirty="0" err="1">
                <a:solidFill>
                  <a:srgbClr val="002060"/>
                </a:solidFill>
                <a:latin typeface="+mn-lt"/>
              </a:rPr>
              <a:t>Канакина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 В.П., Горецкий В.Г. </a:t>
            </a:r>
          </a:p>
          <a:p>
            <a:pPr marL="0" indent="363538">
              <a:buNone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- Литературное 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чтение.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 </a:t>
            </a:r>
            <a:endParaRPr lang="ru-RU" dirty="0" smtClean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+mn-lt"/>
              </a:rPr>
              <a:t>Авторы</a:t>
            </a:r>
            <a:r>
              <a:rPr lang="ru-RU" i="1" dirty="0">
                <a:solidFill>
                  <a:srgbClr val="002060"/>
                </a:solidFill>
                <a:latin typeface="+mn-lt"/>
              </a:rPr>
              <a:t>: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 Климанова Л.Ф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., Горецкий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В.Г., Голованова М.В. и др. </a:t>
            </a:r>
            <a:endParaRPr lang="ru-RU" dirty="0" smtClean="0">
              <a:solidFill>
                <a:srgbClr val="002060"/>
              </a:solidFill>
              <a:latin typeface="+mn-lt"/>
            </a:endParaRPr>
          </a:p>
          <a:p>
            <a:pPr marL="0" indent="363538">
              <a:buNone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- Математика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.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 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+mn-lt"/>
              </a:rPr>
              <a:t>Авторы</a:t>
            </a:r>
            <a:r>
              <a:rPr lang="ru-RU" i="1" dirty="0">
                <a:solidFill>
                  <a:srgbClr val="002060"/>
                </a:solidFill>
                <a:latin typeface="+mn-lt"/>
              </a:rPr>
              <a:t>: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 Моро М.И., Волкова С.И., Степанова С.В., </a:t>
            </a:r>
            <a:r>
              <a:rPr lang="ru-RU" dirty="0" err="1">
                <a:solidFill>
                  <a:srgbClr val="002060"/>
                </a:solidFill>
                <a:latin typeface="+mn-lt"/>
              </a:rPr>
              <a:t>Бантова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 М.А., Бельтюкова Г.В.  </a:t>
            </a:r>
            <a:endParaRPr lang="ru-RU" dirty="0" smtClean="0">
              <a:solidFill>
                <a:srgbClr val="002060"/>
              </a:solidFill>
              <a:latin typeface="+mn-lt"/>
            </a:endParaRPr>
          </a:p>
          <a:p>
            <a:pPr marL="0" indent="363538">
              <a:buNone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- Окружающий 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мир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. 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+mn-lt"/>
              </a:rPr>
              <a:t>Автор</a:t>
            </a:r>
            <a:r>
              <a:rPr lang="ru-RU" i="1" dirty="0">
                <a:solidFill>
                  <a:srgbClr val="002060"/>
                </a:solidFill>
                <a:latin typeface="+mn-lt"/>
              </a:rPr>
              <a:t>: 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Плешаков А.А., </a:t>
            </a:r>
            <a:r>
              <a:rPr lang="ru-RU" dirty="0" err="1">
                <a:solidFill>
                  <a:srgbClr val="002060"/>
                </a:solidFill>
                <a:latin typeface="+mn-lt"/>
              </a:rPr>
              <a:t>Крючкова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 Е.А.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733256"/>
            <a:ext cx="426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72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ГиперссылкаПросм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000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861</TotalTime>
  <Words>768</Words>
  <Application>Microsoft Office PowerPoint</Application>
  <PresentationFormat>Экран (4:3)</PresentationFormat>
  <Paragraphs>106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Исполнительная</vt:lpstr>
      <vt:lpstr>Презентация по теме:  «УМК «Школа России». Положительные и отрицательные стороны»</vt:lpstr>
      <vt:lpstr>УМК «Школа России»</vt:lpstr>
      <vt:lpstr>Цель программы</vt:lpstr>
      <vt:lpstr>Авторский коллектив</vt:lpstr>
      <vt:lpstr>Программа  «Школа России»</vt:lpstr>
      <vt:lpstr>Целевая установка и основные средства ее реализации</vt:lpstr>
      <vt:lpstr>Основополагающие принципы УМК «Школа России»: </vt:lpstr>
      <vt:lpstr>УМК «Школа России» сегодня - это: </vt:lpstr>
      <vt:lpstr>УМК «Школа России»</vt:lpstr>
      <vt:lpstr>Положительные стороны УМК «Школа России»</vt:lpstr>
      <vt:lpstr>УМК «Школа России» </vt:lpstr>
      <vt:lpstr>УМК «Школа России»</vt:lpstr>
      <vt:lpstr>УМК «Школа России»</vt:lpstr>
      <vt:lpstr>Положительные стороны</vt:lpstr>
      <vt:lpstr>Положительные стороны</vt:lpstr>
      <vt:lpstr>Положительные стороны</vt:lpstr>
      <vt:lpstr>Положительные стороны</vt:lpstr>
      <vt:lpstr>Положительные стороны</vt:lpstr>
      <vt:lpstr>Положительные стороны</vt:lpstr>
      <vt:lpstr>Положительные стороны</vt:lpstr>
      <vt:lpstr>Положительные стороны</vt:lpstr>
      <vt:lpstr>Положительные стороны</vt:lpstr>
      <vt:lpstr>Положительные стороны</vt:lpstr>
      <vt:lpstr>Положительные стороны</vt:lpstr>
      <vt:lpstr>Положительные стороны</vt:lpstr>
      <vt:lpstr>Положительные стороны</vt:lpstr>
      <vt:lpstr>Организация материала в электронном приложении</vt:lpstr>
      <vt:lpstr>Отрицательные стороны</vt:lpstr>
      <vt:lpstr>Вывод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Главная концептуальная идея УМК «Школа России»</dc:title>
  <dc:creator>User3</dc:creator>
  <cp:lastModifiedBy>User3</cp:lastModifiedBy>
  <cp:revision>74</cp:revision>
  <dcterms:created xsi:type="dcterms:W3CDTF">2016-03-16T11:47:31Z</dcterms:created>
  <dcterms:modified xsi:type="dcterms:W3CDTF">2016-03-29T13:24:01Z</dcterms:modified>
</cp:coreProperties>
</file>