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68" r:id="rId7"/>
    <p:sldId id="257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0033"/>
    <a:srgbClr val="FF3300"/>
    <a:srgbClr val="D73DA0"/>
    <a:srgbClr val="FFCC00"/>
    <a:srgbClr val="FF9900"/>
    <a:srgbClr val="66FF66"/>
    <a:srgbClr val="FFFF00"/>
    <a:srgbClr val="9900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18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10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10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1000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99372"/>
      </p:ext>
    </p:extLst>
  </p:cSld>
  <p:clrMapOvr>
    <a:masterClrMapping/>
  </p:clrMapOvr>
  <p:transition spd="slow" advTm="1000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61037"/>
      </p:ext>
    </p:extLst>
  </p:cSld>
  <p:clrMapOvr>
    <a:masterClrMapping/>
  </p:clrMapOvr>
  <p:transition spd="slow" advTm="10000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97393"/>
      </p:ext>
    </p:extLst>
  </p:cSld>
  <p:clrMapOvr>
    <a:masterClrMapping/>
  </p:clrMapOvr>
  <p:transition spd="slow" advTm="10000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2386"/>
      </p:ext>
    </p:extLst>
  </p:cSld>
  <p:clrMapOvr>
    <a:masterClrMapping/>
  </p:clrMapOvr>
  <p:transition spd="slow" advTm="10000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61574"/>
      </p:ext>
    </p:extLst>
  </p:cSld>
  <p:clrMapOvr>
    <a:masterClrMapping/>
  </p:clrMapOvr>
  <p:transition spd="slow" advTm="10000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33899"/>
      </p:ext>
    </p:extLst>
  </p:cSld>
  <p:clrMapOvr>
    <a:masterClrMapping/>
  </p:clrMapOvr>
  <p:transition spd="slow" advTm="10000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32015"/>
      </p:ext>
    </p:extLst>
  </p:cSld>
  <p:clrMapOvr>
    <a:masterClrMapping/>
  </p:clrMapOvr>
  <p:transition spd="slow" advTm="10000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99992"/>
      </p:ext>
    </p:extLst>
  </p:cSld>
  <p:clrMapOvr>
    <a:masterClrMapping/>
  </p:clrMapOvr>
  <p:transition spd="slow" advTm="10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10000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01927"/>
      </p:ext>
    </p:extLst>
  </p:cSld>
  <p:clrMapOvr>
    <a:masterClrMapping/>
  </p:clrMapOvr>
  <p:transition spd="slow" advTm="10000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12007"/>
      </p:ext>
    </p:extLst>
  </p:cSld>
  <p:clrMapOvr>
    <a:masterClrMapping/>
  </p:clrMapOvr>
  <p:transition spd="slow" advTm="10000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22822"/>
      </p:ext>
    </p:extLst>
  </p:cSld>
  <p:clrMapOvr>
    <a:masterClrMapping/>
  </p:clrMapOvr>
  <p:transition spd="slow" advTm="10000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44662"/>
      </p:ext>
    </p:extLst>
  </p:cSld>
  <p:clrMapOvr>
    <a:masterClrMapping/>
  </p:clrMapOvr>
  <p:transition spd="slow" advTm="10000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1271"/>
      </p:ext>
    </p:extLst>
  </p:cSld>
  <p:clrMapOvr>
    <a:masterClrMapping/>
  </p:clrMapOvr>
  <p:transition spd="slow" advTm="10000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5079"/>
      </p:ext>
    </p:extLst>
  </p:cSld>
  <p:clrMapOvr>
    <a:masterClrMapping/>
  </p:clrMapOvr>
  <p:transition spd="slow" advTm="10000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93786"/>
      </p:ext>
    </p:extLst>
  </p:cSld>
  <p:clrMapOvr>
    <a:masterClrMapping/>
  </p:clrMapOvr>
  <p:transition spd="slow" advTm="10000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60027"/>
      </p:ext>
    </p:extLst>
  </p:cSld>
  <p:clrMapOvr>
    <a:masterClrMapping/>
  </p:clrMapOvr>
  <p:transition spd="slow" advTm="10000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46046"/>
      </p:ext>
    </p:extLst>
  </p:cSld>
  <p:clrMapOvr>
    <a:masterClrMapping/>
  </p:clrMapOvr>
  <p:transition spd="slow" advTm="10000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43851"/>
      </p:ext>
    </p:extLst>
  </p:cSld>
  <p:clrMapOvr>
    <a:masterClrMapping/>
  </p:clrMapOvr>
  <p:transition spd="slow" advTm="10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10000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74504"/>
      </p:ext>
    </p:extLst>
  </p:cSld>
  <p:clrMapOvr>
    <a:masterClrMapping/>
  </p:clrMapOvr>
  <p:transition spd="slow" advTm="10000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41477"/>
      </p:ext>
    </p:extLst>
  </p:cSld>
  <p:clrMapOvr>
    <a:masterClrMapping/>
  </p:clrMapOvr>
  <p:transition spd="slow" advTm="10000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39510"/>
      </p:ext>
    </p:extLst>
  </p:cSld>
  <p:clrMapOvr>
    <a:masterClrMapping/>
  </p:clrMapOvr>
  <p:transition spd="slow" advTm="10000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60010"/>
      </p:ext>
    </p:extLst>
  </p:cSld>
  <p:clrMapOvr>
    <a:masterClrMapping/>
  </p:clrMapOvr>
  <p:transition spd="slow" advTm="10000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22620"/>
      </p:ext>
    </p:extLst>
  </p:cSld>
  <p:clrMapOvr>
    <a:masterClrMapping/>
  </p:clrMapOvr>
  <p:transition spd="slow" advTm="10000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71108"/>
      </p:ext>
    </p:extLst>
  </p:cSld>
  <p:clrMapOvr>
    <a:masterClrMapping/>
  </p:clrMapOvr>
  <p:transition spd="slow" advTm="10000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54609"/>
      </p:ext>
    </p:extLst>
  </p:cSld>
  <p:clrMapOvr>
    <a:masterClrMapping/>
  </p:clrMapOvr>
  <p:transition spd="slow" advTm="10000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25874"/>
      </p:ext>
    </p:extLst>
  </p:cSld>
  <p:clrMapOvr>
    <a:masterClrMapping/>
  </p:clrMapOvr>
  <p:transition spd="slow" advTm="10000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6551"/>
      </p:ext>
    </p:extLst>
  </p:cSld>
  <p:clrMapOvr>
    <a:masterClrMapping/>
  </p:clrMapOvr>
  <p:transition spd="slow" advTm="10000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84073"/>
      </p:ext>
    </p:extLst>
  </p:cSld>
  <p:clrMapOvr>
    <a:masterClrMapping/>
  </p:clrMapOvr>
  <p:transition spd="slow" advTm="10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10000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1233"/>
      </p:ext>
    </p:extLst>
  </p:cSld>
  <p:clrMapOvr>
    <a:masterClrMapping/>
  </p:clrMapOvr>
  <p:transition spd="slow" advTm="10000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88156"/>
      </p:ext>
    </p:extLst>
  </p:cSld>
  <p:clrMapOvr>
    <a:masterClrMapping/>
  </p:clrMapOvr>
  <p:transition spd="slow" advTm="10000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30234"/>
      </p:ext>
    </p:extLst>
  </p:cSld>
  <p:clrMapOvr>
    <a:masterClrMapping/>
  </p:clrMapOvr>
  <p:transition spd="slow" advTm="10000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77789"/>
      </p:ext>
    </p:extLst>
  </p:cSld>
  <p:clrMapOvr>
    <a:masterClrMapping/>
  </p:clrMapOvr>
  <p:transition spd="slow" advTm="10000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49853"/>
      </p:ext>
    </p:extLst>
  </p:cSld>
  <p:clrMapOvr>
    <a:masterClrMapping/>
  </p:clrMapOvr>
  <p:transition spd="slow" advTm="10000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59903"/>
      </p:ext>
    </p:extLst>
  </p:cSld>
  <p:clrMapOvr>
    <a:masterClrMapping/>
  </p:clrMapOvr>
  <p:transition spd="slow" advTm="10000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60438"/>
      </p:ext>
    </p:extLst>
  </p:cSld>
  <p:clrMapOvr>
    <a:masterClrMapping/>
  </p:clrMapOvr>
  <p:transition spd="slow" advTm="10000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71438"/>
      </p:ext>
    </p:extLst>
  </p:cSld>
  <p:clrMapOvr>
    <a:masterClrMapping/>
  </p:clrMapOvr>
  <p:transition spd="slow" advTm="10000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79515"/>
      </p:ext>
    </p:extLst>
  </p:cSld>
  <p:clrMapOvr>
    <a:masterClrMapping/>
  </p:clrMapOvr>
  <p:transition spd="slow" advTm="10000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2253"/>
      </p:ext>
    </p:extLst>
  </p:cSld>
  <p:clrMapOvr>
    <a:masterClrMapping/>
  </p:clrMapOvr>
  <p:transition spd="slow" advTm="10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10000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55358"/>
      </p:ext>
    </p:extLst>
  </p:cSld>
  <p:clrMapOvr>
    <a:masterClrMapping/>
  </p:clrMapOvr>
  <p:transition spd="slow" advTm="10000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86265"/>
      </p:ext>
    </p:extLst>
  </p:cSld>
  <p:clrMapOvr>
    <a:masterClrMapping/>
  </p:clrMapOvr>
  <p:transition spd="slow" advTm="10000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57654"/>
      </p:ext>
    </p:extLst>
  </p:cSld>
  <p:clrMapOvr>
    <a:masterClrMapping/>
  </p:clrMapOvr>
  <p:transition spd="slow" advTm="10000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9267"/>
      </p:ext>
    </p:extLst>
  </p:cSld>
  <p:clrMapOvr>
    <a:masterClrMapping/>
  </p:clrMapOvr>
  <p:transition spd="slow" advTm="10000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90782"/>
      </p:ext>
    </p:extLst>
  </p:cSld>
  <p:clrMapOvr>
    <a:masterClrMapping/>
  </p:clrMapOvr>
  <p:transition spd="slow" advTm="10000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13989"/>
      </p:ext>
    </p:extLst>
  </p:cSld>
  <p:clrMapOvr>
    <a:masterClrMapping/>
  </p:clrMapOvr>
  <p:transition spd="slow" advTm="10000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38820"/>
      </p:ext>
    </p:extLst>
  </p:cSld>
  <p:clrMapOvr>
    <a:masterClrMapping/>
  </p:clrMapOvr>
  <p:transition spd="slow" advTm="10000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66660"/>
      </p:ext>
    </p:extLst>
  </p:cSld>
  <p:clrMapOvr>
    <a:masterClrMapping/>
  </p:clrMapOvr>
  <p:transition spd="slow" advTm="10000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52040"/>
      </p:ext>
    </p:extLst>
  </p:cSld>
  <p:clrMapOvr>
    <a:masterClrMapping/>
  </p:clrMapOvr>
  <p:transition spd="slow" advTm="10000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90437"/>
      </p:ext>
    </p:extLst>
  </p:cSld>
  <p:clrMapOvr>
    <a:masterClrMapping/>
  </p:clrMapOvr>
  <p:transition spd="slow" advTm="10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10000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81779"/>
      </p:ext>
    </p:extLst>
  </p:cSld>
  <p:clrMapOvr>
    <a:masterClrMapping/>
  </p:clrMapOvr>
  <p:transition spd="slow" advTm="10000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84721"/>
      </p:ext>
    </p:extLst>
  </p:cSld>
  <p:clrMapOvr>
    <a:masterClrMapping/>
  </p:clrMapOvr>
  <p:transition spd="slow" advTm="10000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13016"/>
      </p:ext>
    </p:extLst>
  </p:cSld>
  <p:clrMapOvr>
    <a:masterClrMapping/>
  </p:clrMapOvr>
  <p:transition spd="slow" advTm="10000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47611"/>
      </p:ext>
    </p:extLst>
  </p:cSld>
  <p:clrMapOvr>
    <a:masterClrMapping/>
  </p:clrMapOvr>
  <p:transition spd="slow" advTm="10000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27170"/>
      </p:ext>
    </p:extLst>
  </p:cSld>
  <p:clrMapOvr>
    <a:masterClrMapping/>
  </p:clrMapOvr>
  <p:transition spd="slow" advTm="10000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1467"/>
      </p:ext>
    </p:extLst>
  </p:cSld>
  <p:clrMapOvr>
    <a:masterClrMapping/>
  </p:clrMapOvr>
  <p:transition spd="slow" advTm="10000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43553"/>
      </p:ext>
    </p:extLst>
  </p:cSld>
  <p:clrMapOvr>
    <a:masterClrMapping/>
  </p:clrMapOvr>
  <p:transition spd="slow" advTm="10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10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10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10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4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0000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9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0000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21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10000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67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10000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50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Tm="10000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00668" y="2143116"/>
            <a:ext cx="7742664" cy="3940311"/>
            <a:chOff x="1115616" y="2146448"/>
            <a:chExt cx="7165477" cy="41509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20426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4F81BD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  <a:latin typeface="Monotype Corsiva" pitchFamily="66" charset="0"/>
                  <a:ea typeface="+mn-ea"/>
                  <a:cs typeface="Arial" charset="0"/>
                </a:rPr>
                <a:t>Художественно- творческая презентация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1556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otype Corsiva" pitchFamily="66" charset="0"/>
                  <a:ea typeface="+mn-ea"/>
                  <a:cs typeface="Arial" charset="0"/>
                </a:rPr>
                <a:t>Автор : </a:t>
              </a:r>
              <a:r>
                <a: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otype Corsiva" pitchFamily="66" charset="0"/>
                  <a:ea typeface="+mn-ea"/>
                  <a:cs typeface="Arial" charset="0"/>
                </a:rPr>
                <a:t>Русакевич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otype Corsiva" pitchFamily="66" charset="0"/>
                  <a:ea typeface="+mn-ea"/>
                  <a:cs typeface="Arial" charset="0"/>
                </a:rPr>
                <a:t> Алексей Валерьевич,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otype Corsiva" pitchFamily="66" charset="0"/>
                  <a:ea typeface="+mn-ea"/>
                  <a:cs typeface="Arial" charset="0"/>
                </a:rPr>
                <a:t>ученик  3 «Г» класса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otype Corsiva" pitchFamily="66" charset="0"/>
                  <a:ea typeface="+mn-ea"/>
                  <a:cs typeface="Arial" charset="0"/>
                </a:rPr>
                <a:t>МбОУ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otype Corsiva" pitchFamily="66" charset="0"/>
                  <a:ea typeface="+mn-ea"/>
                  <a:cs typeface="Arial" charset="0"/>
                </a:rPr>
                <a:t>  Школа № 163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otype Corsiva" pitchFamily="66" charset="0"/>
                  <a:ea typeface="+mn-ea"/>
                  <a:cs typeface="Arial" charset="0"/>
                </a:rPr>
                <a:t>Г.Самара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otype Corsiva" pitchFamily="66" charset="0"/>
                  <a:ea typeface="+mn-ea"/>
                  <a:cs typeface="Arial" charset="0"/>
                </a:rPr>
                <a:t>2016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489623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8959" r="40542"/>
          <a:stretch/>
        </p:blipFill>
        <p:spPr>
          <a:xfrm>
            <a:off x="179512" y="2408694"/>
            <a:ext cx="1944216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1869" r="1000" b="15009"/>
          <a:stretch/>
        </p:blipFill>
        <p:spPr>
          <a:xfrm rot="801594">
            <a:off x="6426547" y="3039899"/>
            <a:ext cx="1918665" cy="25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08694"/>
            <a:ext cx="2311431" cy="3175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70080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3300"/>
                </a:solidFill>
                <a:latin typeface="Monotype Corsiva" panose="03010101010201010101" pitchFamily="66" charset="0"/>
              </a:rPr>
              <a:t>Мне нравиться не только новогодние поделки, я очень люблю рисовать на новогоднюю тему. Рисунки получаются яркими и красочными.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6021288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Зимний домик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3" y="573703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  <a:latin typeface="Monotype Corsiva" panose="03010101010201010101" pitchFamily="66" charset="0"/>
              </a:rPr>
              <a:t>Год петуха</a:t>
            </a:r>
          </a:p>
        </p:txBody>
      </p:sp>
      <p:sp>
        <p:nvSpPr>
          <p:cNvPr id="8" name="TextBox 7"/>
          <p:cNvSpPr txBox="1"/>
          <p:nvPr/>
        </p:nvSpPr>
        <p:spPr>
          <a:xfrm rot="765611">
            <a:off x="6859394" y="2402087"/>
            <a:ext cx="186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900CC"/>
                </a:solidFill>
                <a:latin typeface="Monotype Corsiva" panose="03010101010201010101" pitchFamily="66" charset="0"/>
              </a:rPr>
              <a:t>Карнавальные маски</a:t>
            </a:r>
          </a:p>
        </p:txBody>
      </p:sp>
    </p:spTree>
    <p:extLst>
      <p:ext uri="{BB962C8B-B14F-4D97-AF65-F5344CB8AC3E}">
        <p14:creationId xmlns:p14="http://schemas.microsoft.com/office/powerpoint/2010/main" val="2601117986"/>
      </p:ext>
    </p:extLst>
  </p:cSld>
  <p:clrMapOvr>
    <a:masterClrMapping/>
  </p:clrMapOvr>
  <p:transition spd="slow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0080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9900"/>
                </a:solidFill>
                <a:latin typeface="Monotype Corsiva" panose="03010101010201010101" pitchFamily="66" charset="0"/>
              </a:rPr>
              <a:t>С родителями мы не сидим без дела. Все время что- то мастерим или рисуем. Участвуем в школьных конкурсах. Особенно приятно, когда за наш труд нам вручают грамоты.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8248" r="5141" b="3766"/>
          <a:stretch/>
        </p:blipFill>
        <p:spPr>
          <a:xfrm>
            <a:off x="179512" y="2972469"/>
            <a:ext cx="3240360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0" y="2653124"/>
            <a:ext cx="3923928" cy="2942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5498125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3300"/>
                </a:solidFill>
                <a:latin typeface="Monotype Corsiva" panose="03010101010201010101" pitchFamily="66" charset="0"/>
              </a:rPr>
              <a:t>Мы рисовали всей семьей на тему огонь- друг и огонь- враг</a:t>
            </a:r>
            <a:r>
              <a:rPr lang="ru-RU" dirty="0">
                <a:solidFill>
                  <a:srgbClr val="FF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654515"/>
      </p:ext>
    </p:extLst>
  </p:cSld>
  <p:clrMapOvr>
    <a:masterClrMapping/>
  </p:clrMapOvr>
  <p:transition spd="slow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С мамой трудились- рисовали комиксы на тему правила дорожного движения.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79" y="4258430"/>
            <a:ext cx="2664296" cy="19982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83" y="3311201"/>
            <a:ext cx="2664296" cy="1998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509">
            <a:off x="6164212" y="2097763"/>
            <a:ext cx="2664296" cy="1998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6183">
            <a:off x="400719" y="2178853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4221088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 мамой мы рисовали раннюю весну. Дети, радуясь солнышку бегут к ручейку и пускают на воду первые кораблики.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3527" r="3589" b="3590"/>
          <a:stretch/>
        </p:blipFill>
        <p:spPr>
          <a:xfrm>
            <a:off x="4427984" y="1484784"/>
            <a:ext cx="2232248" cy="2645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6661" y="1484784"/>
            <a:ext cx="360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Monotype Corsiva" panose="03010101010201010101" pitchFamily="66" charset="0"/>
              </a:rPr>
              <a:t>Кораблики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5678" r="3634" b="6348"/>
          <a:stretch/>
        </p:blipFill>
        <p:spPr>
          <a:xfrm>
            <a:off x="1475656" y="3645024"/>
            <a:ext cx="2241765" cy="2645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6317" y="1700808"/>
            <a:ext cx="2457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На рисунке изображен парк летом. Зеленые деревья, травка и дорожка уходящая в даль.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117" y="4237213"/>
            <a:ext cx="386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Парк</a:t>
            </a:r>
          </a:p>
        </p:txBody>
      </p:sp>
    </p:spTree>
    <p:extLst>
      <p:ext uri="{BB962C8B-B14F-4D97-AF65-F5344CB8AC3E}">
        <p14:creationId xmlns:p14="http://schemas.microsoft.com/office/powerpoint/2010/main" val="2341086239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28945"/>
            <a:ext cx="2232248" cy="26609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srgbClr val="FF9900"/>
                </a:solidFill>
                <a:latin typeface="Monotype Corsiva" panose="03010101010201010101" pitchFamily="66" charset="0"/>
              </a:rPr>
              <a:t>Очень старались, рисовали на тему Мое любимое домашнее животное. Мы с папой изобразили кота Рыжика, который живет у бабушки.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7094" y="6038519"/>
            <a:ext cx="877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Рыжик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5900" r="1962" b="6951"/>
          <a:stretch/>
        </p:blipFill>
        <p:spPr>
          <a:xfrm rot="725117">
            <a:off x="4908202" y="2212066"/>
            <a:ext cx="3744416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662814">
            <a:off x="7072749" y="163689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73DA0"/>
                </a:solidFill>
                <a:latin typeface="Monotype Corsiva" panose="03010101010201010101" pitchFamily="66" charset="0"/>
              </a:rPr>
              <a:t>Слоненок </a:t>
            </a:r>
            <a:r>
              <a:rPr lang="ru-RU" sz="2000" b="1" dirty="0" err="1">
                <a:solidFill>
                  <a:srgbClr val="D73DA0"/>
                </a:solidFill>
                <a:latin typeface="Monotype Corsiva" panose="03010101010201010101" pitchFamily="66" charset="0"/>
              </a:rPr>
              <a:t>Дамбо</a:t>
            </a:r>
            <a:endParaRPr lang="ru-RU" sz="2000" b="1" dirty="0">
              <a:solidFill>
                <a:srgbClr val="D73D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729027">
            <a:off x="4496261" y="4403669"/>
            <a:ext cx="3609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3300"/>
                </a:solidFill>
                <a:latin typeface="Monotype Corsiva" panose="03010101010201010101" pitchFamily="66" charset="0"/>
              </a:rPr>
              <a:t>Мне нравятся слоны. Они большие, сильные и очень умные животные На рисунке слоненок  </a:t>
            </a:r>
            <a:r>
              <a:rPr lang="ru-RU" sz="2000" b="1" dirty="0" err="1">
                <a:solidFill>
                  <a:srgbClr val="FF3300"/>
                </a:solidFill>
                <a:latin typeface="Monotype Corsiva" panose="03010101010201010101" pitchFamily="66" charset="0"/>
              </a:rPr>
              <a:t>Дамбо</a:t>
            </a:r>
            <a:r>
              <a:rPr lang="ru-RU" sz="2000" b="1" dirty="0">
                <a:solidFill>
                  <a:srgbClr val="FF330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399227"/>
      </p:ext>
    </p:extLst>
  </p:cSld>
  <p:clrMapOvr>
    <a:masterClrMapping/>
  </p:clrMapOvr>
  <p:transition spd="med" advTm="3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 родителями долго думали, что изобразить на тему Выборы и решили нарисовать вот это: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701" b="3800"/>
          <a:stretch/>
        </p:blipFill>
        <p:spPr>
          <a:xfrm rot="400731">
            <a:off x="4694245" y="2346440"/>
            <a:ext cx="3816424" cy="2460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r="9838" b="8000"/>
          <a:stretch/>
        </p:blipFill>
        <p:spPr>
          <a:xfrm rot="20916435">
            <a:off x="499605" y="3057358"/>
            <a:ext cx="3816424" cy="28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0313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06084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С мамой я сделал рамку для фотографии. Нам понадобились декоративный шнур, клей, ракушки и деревянная рамка.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3049" y="4149080"/>
            <a:ext cx="6179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Monotype Corsiva" panose="03010101010201010101" pitchFamily="66" charset="0"/>
              </a:rPr>
              <a:t>С папой я сделал цветочки маме к 8 марту. Мы взяли пустую баночку от крема, одноразовые ложки, клей, пластилин, цветная бумага, ленточка и декоративные камушки.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5114"/>
          <a:stretch/>
        </p:blipFill>
        <p:spPr>
          <a:xfrm rot="457566">
            <a:off x="6631839" y="1688064"/>
            <a:ext cx="2160240" cy="2161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5" r="8221"/>
          <a:stretch/>
        </p:blipFill>
        <p:spPr>
          <a:xfrm rot="21048653">
            <a:off x="554251" y="3803644"/>
            <a:ext cx="2160240" cy="21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37185"/>
      </p:ext>
    </p:extLst>
  </p:cSld>
  <p:clrMapOvr>
    <a:masterClrMapping/>
  </p:clrMapOvr>
  <p:transition spd="slow" advTm="2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55679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60033"/>
                </a:solidFill>
                <a:latin typeface="Monotype Corsiva" panose="03010101010201010101" pitchFamily="66" charset="0"/>
              </a:rPr>
              <a:t>Часто бывает, что в свободное время я прошу маму или папу помочь мне нарисовать.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r="6601" b="4851"/>
          <a:stretch/>
        </p:blipFill>
        <p:spPr>
          <a:xfrm>
            <a:off x="467544" y="3573016"/>
            <a:ext cx="2232248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2483768" y="2420888"/>
            <a:ext cx="2664296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5076056" y="3339352"/>
            <a:ext cx="3491880" cy="2204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2200" y="287268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Джинни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42210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Monotype Corsiva" panose="03010101010201010101" pitchFamily="66" charset="0"/>
              </a:rPr>
              <a:t>Корзина с фруктами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287894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Королевские 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1619607867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971600" y="1844825"/>
            <a:ext cx="8020710" cy="4047618"/>
            <a:chOff x="-529666" y="1959956"/>
            <a:chExt cx="9458121" cy="253057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62978" y="1959956"/>
              <a:ext cx="7165477" cy="2366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Здравствуйте, меня зовут Алексей. Я  ученик  3 класса. Хочу познакомить вас с моими  творческими работами, над которыми мы трудились всей семьей.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 flipH="1">
              <a:off x="-529666" y="4259621"/>
              <a:ext cx="1103865" cy="230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2492896"/>
            <a:ext cx="2328259" cy="2088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cover/>
      </p:transition>
    </mc:Choice>
    <mc:Fallback xmlns="">
      <p:transition spd="slow" advTm="2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59" y="1620444"/>
            <a:ext cx="153012" cy="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 w="19050">
                <a:solidFill>
                  <a:prstClr val="white"/>
                </a:solidFill>
                <a:prstDash val="solid"/>
              </a:ln>
              <a:solidFill>
                <a:srgbClr val="4BACC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42554"/>
            <a:ext cx="1512168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1" y="2042554"/>
            <a:ext cx="1512168" cy="20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571" y="164244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Одни из первых моих рисунков были, те которые я с мамой рисовал к урокам.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024" y="4221088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Этот рисунок называется  </a:t>
            </a:r>
            <a:r>
              <a:rPr lang="ru-RU" sz="20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Масленица</a:t>
            </a:r>
            <a:r>
              <a:rPr lang="ru-RU" sz="20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. Этот праздник очень веселый, особенно мне в нем нравятся блины, гулянья и сожжения чучела. Я постарался изобразить символы Масленицы.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4221088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Рисунок назвали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Вид из окна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. Такой вид открывается, если посмотреть из моего окна.</a:t>
            </a:r>
          </a:p>
        </p:txBody>
      </p:sp>
    </p:spTree>
    <p:extLst>
      <p:ext uri="{BB962C8B-B14F-4D97-AF65-F5344CB8AC3E}">
        <p14:creationId xmlns:p14="http://schemas.microsoft.com/office/powerpoint/2010/main" val="3798693590"/>
      </p:ext>
    </p:extLst>
  </p:cSld>
  <p:clrMapOvr>
    <a:masterClrMapping/>
  </p:clrMapOvr>
  <p:transition spd="slow" advTm="4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55679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Английский язык изучать очень интересно и увлекательно. С Мамой и папой я сделал несколько работ, особенно мне понравилось придумывать новогоднее письмо.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3048" b="10724"/>
          <a:stretch/>
        </p:blipFill>
        <p:spPr>
          <a:xfrm>
            <a:off x="6084168" y="2269718"/>
            <a:ext cx="2688299" cy="18073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>
          <a:xfrm>
            <a:off x="467544" y="4012735"/>
            <a:ext cx="2688299" cy="18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"/>
          <a:stretch/>
        </p:blipFill>
        <p:spPr>
          <a:xfrm>
            <a:off x="3571026" y="2269718"/>
            <a:ext cx="1872208" cy="26431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5" y="3574934"/>
            <a:ext cx="268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Фантастическая планета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026" y="50851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Веселый клоун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168" y="4221088"/>
            <a:ext cx="268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Monotype Corsiva" panose="03010101010201010101" pitchFamily="66" charset="0"/>
              </a:rPr>
              <a:t>Мне нравиться…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fallOve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8449" y="4606102"/>
            <a:ext cx="5494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9705">
            <a:off x="649026" y="2582123"/>
            <a:ext cx="3995936" cy="299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829">
            <a:off x="4794142" y="2042842"/>
            <a:ext cx="3834305" cy="2875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717057">
            <a:off x="4951028" y="5097528"/>
            <a:ext cx="122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Письмо</a:t>
            </a:r>
          </a:p>
        </p:txBody>
      </p:sp>
      <p:sp>
        <p:nvSpPr>
          <p:cNvPr id="3" name="TextBox 2"/>
          <p:cNvSpPr txBox="1"/>
          <p:nvPr/>
        </p:nvSpPr>
        <p:spPr>
          <a:xfrm rot="20110476">
            <a:off x="3074616" y="5365152"/>
            <a:ext cx="155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Новогоднее</a:t>
            </a:r>
          </a:p>
        </p:txBody>
      </p:sp>
    </p:spTree>
    <p:extLst>
      <p:ext uri="{BB962C8B-B14F-4D97-AF65-F5344CB8AC3E}">
        <p14:creationId xmlns:p14="http://schemas.microsoft.com/office/powerpoint/2010/main" val="2134158922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14414" y="2348880"/>
            <a:ext cx="6715172" cy="3337503"/>
            <a:chOff x="607288" y="-815361"/>
            <a:chExt cx="7925152" cy="534138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91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640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Monotype Corsiva" pitchFamily="66" charset="0"/>
                  <a:ea typeface="+mn-ea"/>
                  <a:cs typeface="Arial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Monotype Corsiva" pitchFamily="66" charset="0"/>
                  <a:ea typeface="+mn-ea"/>
                  <a:cs typeface="Arial" charset="0"/>
                </a:rPr>
                <a:t>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Monotype Corsiva" pitchFamily="66" charset="0"/>
                  <a:ea typeface="+mn-ea"/>
                  <a:cs typeface="Arial" charset="0"/>
                </a:rPr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9512" y="1580058"/>
            <a:ext cx="8784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73DA0"/>
                </a:solidFill>
                <a:latin typeface="Monotype Corsiva" panose="03010101010201010101" pitchFamily="66" charset="0"/>
              </a:rPr>
              <a:t>С папой мы придумывали герб школы и волонтерского движения, а с мамой воплощали на бумаге.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b="2101"/>
          <a:stretch/>
        </p:blipFill>
        <p:spPr>
          <a:xfrm rot="20559869">
            <a:off x="493096" y="2368349"/>
            <a:ext cx="2952328" cy="22205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03" y="3868061"/>
            <a:ext cx="2960794" cy="22205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"/>
          <a:stretch/>
        </p:blipFill>
        <p:spPr>
          <a:xfrm rot="1126312">
            <a:off x="5675284" y="2374493"/>
            <a:ext cx="3012019" cy="222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9031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00668" y="2143116"/>
            <a:ext cx="7742664" cy="2832315"/>
            <a:chOff x="1115616" y="2146448"/>
            <a:chExt cx="7165477" cy="298368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512" y="162880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Космос неизученный и таинственный. В нем много неизвестного. Я часто фантазирую, поэтому мне особенно нравиться изображать космос.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4541" r="3383" b="16216"/>
          <a:stretch/>
        </p:blipFill>
        <p:spPr>
          <a:xfrm>
            <a:off x="2012739" y="4069650"/>
            <a:ext cx="2675695" cy="1811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10390" r="4756" b="11106"/>
          <a:stretch/>
        </p:blipFill>
        <p:spPr>
          <a:xfrm>
            <a:off x="6300192" y="3340987"/>
            <a:ext cx="2664296" cy="1811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3" r="2235" b="3724"/>
          <a:stretch/>
        </p:blipFill>
        <p:spPr>
          <a:xfrm>
            <a:off x="3813389" y="2297697"/>
            <a:ext cx="2664296" cy="18270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7303" r="3466" b="8230"/>
          <a:stretch/>
        </p:blipFill>
        <p:spPr>
          <a:xfrm>
            <a:off x="215778" y="2336686"/>
            <a:ext cx="2076179" cy="2754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9912" y="58980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Земля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6292" y="2875680"/>
            <a:ext cx="15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Полет на Луну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8616" y="414566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Космос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5284372"/>
            <a:ext cx="126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Привет лунатикам</a:t>
            </a:r>
          </a:p>
        </p:txBody>
      </p:sp>
    </p:spTree>
    <p:extLst>
      <p:ext uri="{BB962C8B-B14F-4D97-AF65-F5344CB8AC3E}">
        <p14:creationId xmlns:p14="http://schemas.microsoft.com/office/powerpoint/2010/main" val="2516493767"/>
      </p:ext>
    </p:extLst>
  </p:cSld>
  <p:clrMapOvr>
    <a:masterClrMapping/>
  </p:clrMapOvr>
  <p:transition spd="slow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556792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В свободное от уроков время я люблю вырезать, клеить и придумывать что-то новое и интересное. Для нового года с папой мы из одноразовой посуды сделали новогодние колокольчики, а с мамой придумали и склеили веселую елочку.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86774"/>
            <a:ext cx="2031690" cy="2708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46" y="3082937"/>
            <a:ext cx="2288790" cy="17165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80" y="2572455"/>
            <a:ext cx="2042430" cy="27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2676"/>
      </p:ext>
    </p:extLst>
  </p:cSld>
  <p:clrMapOvr>
    <a:masterClrMapping/>
  </p:clrMapOvr>
  <p:transition spd="slow" advTm="3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500222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Эту аппликацию я назвал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Воробышек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. Веточки и листочки я заранее собрал летом, а крупу попросил у мамы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65387"/>
            <a:ext cx="2843808" cy="2132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98243"/>
            <a:ext cx="2880320" cy="2112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65387"/>
            <a:ext cx="2816378" cy="2112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1552033"/>
            <a:ext cx="2816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Аппликация называется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Лето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 Брал лист, красил краской и прикладывал к листку бумаги, делал штампы. В этом мне помогала мама.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3933056"/>
            <a:ext cx="2600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51F6B"/>
                </a:solidFill>
                <a:latin typeface="Monotype Corsiva" panose="03010101010201010101" pitchFamily="66" charset="0"/>
              </a:rPr>
              <a:t>Домик в деревне</a:t>
            </a:r>
            <a:r>
              <a:rPr lang="ru-RU" sz="2000" b="1" dirty="0">
                <a:solidFill>
                  <a:srgbClr val="D73DA0"/>
                </a:solidFill>
                <a:latin typeface="Monotype Corsiva" panose="03010101010201010101" pitchFamily="66" charset="0"/>
              </a:rPr>
              <a:t>. Аппликация из цветной бумаги, украшена бисером, </a:t>
            </a:r>
            <a:r>
              <a:rPr lang="ru-RU" sz="2000" b="1" dirty="0" err="1">
                <a:solidFill>
                  <a:srgbClr val="D73DA0"/>
                </a:solidFill>
                <a:latin typeface="Monotype Corsiva" panose="03010101010201010101" pitchFamily="66" charset="0"/>
              </a:rPr>
              <a:t>пайетками</a:t>
            </a:r>
            <a:r>
              <a:rPr lang="ru-RU" sz="2000" b="1" dirty="0">
                <a:solidFill>
                  <a:srgbClr val="D73DA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781373"/>
      </p:ext>
    </p:extLst>
  </p:cSld>
  <p:clrMapOvr>
    <a:masterClrMapping/>
  </p:clrMapOvr>
  <p:transition spd="slow" advTm="3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BBB59"/>
      </a:hlink>
      <a:folHlink>
        <a:srgbClr val="9BBB5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Другая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4BAC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Другая 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539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Monotype Corsiva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технологии</dc:title>
  <dc:creator>Фокина Лидия Петровна</dc:creator>
  <cp:keywords>Шаблон презентации</cp:keywords>
  <cp:lastModifiedBy>Валера</cp:lastModifiedBy>
  <cp:revision>156</cp:revision>
  <dcterms:created xsi:type="dcterms:W3CDTF">2014-07-06T18:18:01Z</dcterms:created>
  <dcterms:modified xsi:type="dcterms:W3CDTF">2016-12-05T20:04:01Z</dcterms:modified>
</cp:coreProperties>
</file>