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4" r:id="rId8"/>
    <p:sldId id="265" r:id="rId9"/>
    <p:sldId id="266" r:id="rId10"/>
    <p:sldId id="267" r:id="rId11"/>
    <p:sldId id="268" r:id="rId12"/>
    <p:sldId id="299" r:id="rId13"/>
    <p:sldId id="269" r:id="rId14"/>
    <p:sldId id="270" r:id="rId15"/>
    <p:sldId id="271" r:id="rId16"/>
    <p:sldId id="272" r:id="rId17"/>
    <p:sldId id="273" r:id="rId18"/>
    <p:sldId id="274" r:id="rId19"/>
    <p:sldId id="275" r:id="rId20"/>
    <p:sldId id="276" r:id="rId21"/>
    <p:sldId id="277" r:id="rId22"/>
    <p:sldId id="278" r:id="rId23"/>
    <p:sldId id="291" r:id="rId24"/>
    <p:sldId id="288" r:id="rId25"/>
    <p:sldId id="293" r:id="rId26"/>
    <p:sldId id="279" r:id="rId27"/>
    <p:sldId id="280" r:id="rId28"/>
    <p:sldId id="294" r:id="rId29"/>
    <p:sldId id="281" r:id="rId30"/>
    <p:sldId id="282" r:id="rId31"/>
    <p:sldId id="283" r:id="rId32"/>
    <p:sldId id="289" r:id="rId33"/>
    <p:sldId id="292" r:id="rId34"/>
    <p:sldId id="290" r:id="rId35"/>
    <p:sldId id="284" r:id="rId36"/>
    <p:sldId id="285" r:id="rId37"/>
    <p:sldId id="295" r:id="rId38"/>
    <p:sldId id="297" r:id="rId39"/>
    <p:sldId id="298"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9E026F7-6980-48F1-B68B-2A196E33082C}" type="datetimeFigureOut">
              <a:rPr lang="ru-RU" smtClean="0"/>
              <a:t>31.03.2019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320993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9E026F7-6980-48F1-B68B-2A196E33082C}" type="datetimeFigureOut">
              <a:rPr lang="ru-RU" smtClean="0"/>
              <a:t>31.03.2019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150720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9E026F7-6980-48F1-B68B-2A196E33082C}" type="datetimeFigureOut">
              <a:rPr lang="ru-RU" smtClean="0"/>
              <a:t>31.03.2019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417286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9E026F7-6980-48F1-B68B-2A196E33082C}" type="datetimeFigureOut">
              <a:rPr lang="ru-RU" smtClean="0"/>
              <a:t>31.03.2019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318180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9E026F7-6980-48F1-B68B-2A196E33082C}" type="datetimeFigureOut">
              <a:rPr lang="ru-RU" smtClean="0"/>
              <a:t>31.03.2019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17527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9E026F7-6980-48F1-B68B-2A196E33082C}" type="datetimeFigureOut">
              <a:rPr lang="ru-RU" smtClean="0"/>
              <a:t>31.03.2019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364649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9E026F7-6980-48F1-B68B-2A196E33082C}" type="datetimeFigureOut">
              <a:rPr lang="ru-RU" smtClean="0"/>
              <a:t>31.03.2019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143097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9E026F7-6980-48F1-B68B-2A196E33082C}" type="datetimeFigureOut">
              <a:rPr lang="ru-RU" smtClean="0"/>
              <a:t>31.03.2019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265775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9E026F7-6980-48F1-B68B-2A196E33082C}" type="datetimeFigureOut">
              <a:rPr lang="ru-RU" smtClean="0"/>
              <a:t>31.03.2019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186326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9E026F7-6980-48F1-B68B-2A196E33082C}" type="datetimeFigureOut">
              <a:rPr lang="ru-RU" smtClean="0"/>
              <a:t>31.03.2019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36515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9E026F7-6980-48F1-B68B-2A196E33082C}" type="datetimeFigureOut">
              <a:rPr lang="ru-RU" smtClean="0"/>
              <a:t>31.03.2019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D74EDD-7D44-4010-BDC3-38C0B6B976A7}" type="slidenum">
              <a:rPr lang="ru-RU" smtClean="0"/>
              <a:t>‹#›</a:t>
            </a:fld>
            <a:endParaRPr lang="ru-RU"/>
          </a:p>
        </p:txBody>
      </p:sp>
    </p:spTree>
    <p:extLst>
      <p:ext uri="{BB962C8B-B14F-4D97-AF65-F5344CB8AC3E}">
        <p14:creationId xmlns:p14="http://schemas.microsoft.com/office/powerpoint/2010/main" val="378660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026F7-6980-48F1-B68B-2A196E33082C}" type="datetimeFigureOut">
              <a:rPr lang="ru-RU" smtClean="0"/>
              <a:t>31.03.2019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74EDD-7D44-4010-BDC3-38C0B6B976A7}" type="slidenum">
              <a:rPr lang="ru-RU" smtClean="0"/>
              <a:t>‹#›</a:t>
            </a:fld>
            <a:endParaRPr lang="ru-RU"/>
          </a:p>
        </p:txBody>
      </p:sp>
    </p:spTree>
    <p:extLst>
      <p:ext uri="{BB962C8B-B14F-4D97-AF65-F5344CB8AC3E}">
        <p14:creationId xmlns:p14="http://schemas.microsoft.com/office/powerpoint/2010/main" val="128338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ctrTitle"/>
          </p:nvPr>
        </p:nvSpPr>
        <p:spPr>
          <a:xfrm>
            <a:off x="1524000" y="313509"/>
            <a:ext cx="9144000" cy="1687735"/>
          </a:xfrm>
        </p:spPr>
        <p:txBody>
          <a:bodyPr>
            <a:normAutofit/>
          </a:bodyPr>
          <a:lstStyle/>
          <a:p>
            <a:r>
              <a:rPr lang="ru-RU" sz="2400" b="1" dirty="0" smtClean="0">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Республики Крым города Керчи «Детский сад №60 «Радуга»</a:t>
            </a:r>
            <a:endParaRPr lang="ru-RU" sz="24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4000" y="2001244"/>
            <a:ext cx="9144000" cy="4490996"/>
          </a:xfrm>
        </p:spPr>
        <p:txBody>
          <a:bodyPr/>
          <a:lstStyle/>
          <a:p>
            <a:endParaRPr lang="ru-RU" dirty="0" smtClean="0"/>
          </a:p>
          <a:p>
            <a:endParaRPr lang="ru-RU" dirty="0"/>
          </a:p>
          <a:p>
            <a:r>
              <a:rPr lang="ru-RU" b="1" dirty="0" smtClean="0">
                <a:latin typeface="Times New Roman" panose="02020603050405020304" pitchFamily="18" charset="0"/>
                <a:cs typeface="Times New Roman" panose="02020603050405020304" pitchFamily="18" charset="0"/>
              </a:rPr>
              <a:t>Технологии проектной деятельности. </a:t>
            </a:r>
          </a:p>
          <a:p>
            <a:r>
              <a:rPr lang="ru-RU" b="1" dirty="0" smtClean="0">
                <a:latin typeface="Times New Roman" panose="02020603050405020304" pitchFamily="18" charset="0"/>
                <a:cs typeface="Times New Roman" panose="02020603050405020304" pitchFamily="18" charset="0"/>
              </a:rPr>
              <a:t>Проект на тему: «</a:t>
            </a:r>
            <a:r>
              <a:rPr lang="ru-RU" b="1" dirty="0">
                <a:latin typeface="Times New Roman" panose="02020603050405020304" pitchFamily="18" charset="0"/>
                <a:cs typeface="Times New Roman" panose="02020603050405020304" pitchFamily="18" charset="0"/>
              </a:rPr>
              <a:t>Кто кем был, кто кем будет… (выбор профессии</a:t>
            </a:r>
            <a:r>
              <a:rPr lang="ru-RU" b="1" dirty="0" smtClean="0">
                <a:latin typeface="Times New Roman" panose="02020603050405020304" pitchFamily="18" charset="0"/>
                <a:cs typeface="Times New Roman" panose="02020603050405020304" pitchFamily="18" charset="0"/>
              </a:rPr>
              <a:t>)».</a:t>
            </a:r>
          </a:p>
          <a:p>
            <a:endParaRPr lang="ru-RU" b="1" dirty="0">
              <a:latin typeface="Times New Roman" panose="02020603050405020304" pitchFamily="18" charset="0"/>
              <a:cs typeface="Times New Roman" panose="02020603050405020304" pitchFamily="18" charset="0"/>
            </a:endParaRPr>
          </a:p>
          <a:p>
            <a:pPr algn="r"/>
            <a:r>
              <a:rPr lang="ru-RU" b="1" dirty="0" smtClean="0">
                <a:latin typeface="Times New Roman" panose="02020603050405020304" pitchFamily="18" charset="0"/>
                <a:cs typeface="Times New Roman" panose="02020603050405020304" pitchFamily="18" charset="0"/>
              </a:rPr>
              <a:t>Подготовила: воспитатель 1 категории</a:t>
            </a:r>
          </a:p>
          <a:p>
            <a:pPr algn="r"/>
            <a:r>
              <a:rPr lang="ru-RU" b="1" dirty="0" smtClean="0">
                <a:latin typeface="Times New Roman" panose="02020603050405020304" pitchFamily="18" charset="0"/>
                <a:cs typeface="Times New Roman" panose="02020603050405020304" pitchFamily="18" charset="0"/>
              </a:rPr>
              <a:t>Логинова Валентина Александровна</a:t>
            </a:r>
          </a:p>
          <a:p>
            <a:pPr algn="r"/>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Керчь 2019г.</a:t>
            </a:r>
          </a:p>
          <a:p>
            <a:endParaRPr lang="ru-RU" b="1"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585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Autofit/>
          </a:bodyPr>
          <a:lstStyle/>
          <a:p>
            <a:r>
              <a:rPr lang="ru-RU" sz="7200" b="1" u="sng" dirty="0" smtClean="0">
                <a:latin typeface="Times New Roman" panose="02020603050405020304" pitchFamily="18" charset="0"/>
                <a:cs typeface="Times New Roman" panose="02020603050405020304" pitchFamily="18" charset="0"/>
              </a:rPr>
              <a:t/>
            </a:r>
            <a:br>
              <a:rPr lang="ru-RU" sz="7200" b="1" u="sng" dirty="0" smtClean="0">
                <a:latin typeface="Times New Roman" panose="02020603050405020304" pitchFamily="18" charset="0"/>
                <a:cs typeface="Times New Roman" panose="02020603050405020304" pitchFamily="18" charset="0"/>
              </a:rPr>
            </a:br>
            <a:r>
              <a:rPr lang="ru-RU" sz="7200" b="1" dirty="0" smtClean="0">
                <a:latin typeface="Times New Roman" panose="02020603050405020304" pitchFamily="18" charset="0"/>
                <a:cs typeface="Times New Roman" panose="02020603050405020304" pitchFamily="18" charset="0"/>
              </a:rPr>
              <a:t>Постановка </a:t>
            </a:r>
            <a:r>
              <a:rPr lang="ru-RU" sz="7200" b="1" dirty="0">
                <a:latin typeface="Times New Roman" panose="02020603050405020304" pitchFamily="18" charset="0"/>
                <a:cs typeface="Times New Roman" panose="02020603050405020304" pitchFamily="18" charset="0"/>
              </a:rPr>
              <a:t>проблемы.</a:t>
            </a:r>
            <a:r>
              <a:rPr lang="ru-RU" sz="7200" dirty="0">
                <a:latin typeface="Times New Roman" panose="02020603050405020304" pitchFamily="18" charset="0"/>
                <a:cs typeface="Times New Roman" panose="02020603050405020304" pitchFamily="18" charset="0"/>
              </a:rPr>
              <a:t/>
            </a:r>
            <a:br>
              <a:rPr lang="ru-RU" sz="7200" dirty="0">
                <a:latin typeface="Times New Roman" panose="02020603050405020304" pitchFamily="18" charset="0"/>
                <a:cs typeface="Times New Roman" panose="02020603050405020304" pitchFamily="18" charset="0"/>
              </a:rPr>
            </a:br>
            <a:endParaRPr lang="ru-RU" sz="7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825624"/>
            <a:ext cx="10515600" cy="4640489"/>
          </a:xfrm>
        </p:spPr>
        <p:txBody>
          <a:bodyPr>
            <a:normAutofit fontScale="47500" lnSpcReduction="20000"/>
          </a:bodyPr>
          <a:lstStyle/>
          <a:p>
            <a:pPr marL="0" indent="0">
              <a:buNone/>
            </a:pPr>
            <a:r>
              <a:rPr lang="ru-RU" dirty="0" smtClean="0"/>
              <a:t>       </a:t>
            </a:r>
            <a:r>
              <a:rPr lang="ru-RU" sz="5100" dirty="0" smtClean="0">
                <a:latin typeface="Times New Roman" panose="02020603050405020304" pitchFamily="18" charset="0"/>
                <a:cs typeface="Times New Roman" panose="02020603050405020304" pitchFamily="18" charset="0"/>
              </a:rPr>
              <a:t>Дошкольное </a:t>
            </a:r>
            <a:r>
              <a:rPr lang="ru-RU" sz="5100" dirty="0">
                <a:latin typeface="Times New Roman" panose="02020603050405020304" pitchFamily="18" charset="0"/>
                <a:cs typeface="Times New Roman" panose="02020603050405020304" pitchFamily="18" charset="0"/>
              </a:rPr>
              <a:t>детство - короткий, но важный период становления личности. В эти годы ребенок приобретает первоначальные знания об окружающем мире, у него начинает формироваться определенное отношение к людям, к труду, вырабатываются привычки правильного поведения, складывается характер. Согласно Д.Б. </a:t>
            </a:r>
            <a:r>
              <a:rPr lang="ru-RU" sz="5100" dirty="0" err="1">
                <a:latin typeface="Times New Roman" panose="02020603050405020304" pitchFamily="18" charset="0"/>
                <a:cs typeface="Times New Roman" panose="02020603050405020304" pitchFamily="18" charset="0"/>
              </a:rPr>
              <a:t>Эльконину</a:t>
            </a:r>
            <a:r>
              <a:rPr lang="ru-RU" sz="5100" dirty="0">
                <a:latin typeface="Times New Roman" panose="02020603050405020304" pitchFamily="18" charset="0"/>
                <a:cs typeface="Times New Roman" panose="02020603050405020304" pitchFamily="18" charset="0"/>
              </a:rPr>
              <a:t>, в дошкольные годы происходит как бы замыкание связи между предметным миром и миром человеческих отношений. </a:t>
            </a:r>
            <a:br>
              <a:rPr lang="ru-RU" sz="5100" dirty="0">
                <a:latin typeface="Times New Roman" panose="02020603050405020304" pitchFamily="18" charset="0"/>
                <a:cs typeface="Times New Roman" panose="02020603050405020304" pitchFamily="18" charset="0"/>
              </a:rPr>
            </a:br>
            <a:r>
              <a:rPr lang="ru-RU" sz="5100" dirty="0">
                <a:latin typeface="Times New Roman" panose="02020603050405020304" pitchFamily="18" charset="0"/>
                <a:cs typeface="Times New Roman" panose="02020603050405020304" pitchFamily="18" charset="0"/>
              </a:rPr>
              <a:t>       Центральным звеном знаний о социальной действительности являются знания о трудовой деятельности людей. Это содержание знаний имеет непреходящее значение в социализации личности. От уровня знаний дошкольников о труде, профессиях человека, зависит и их интерес к труду и развитие их познавательной деятельности, и умение практически выполнять доступные трудовые процессы (повышение уровня знаний сопровождается активизацией интереса к выполнению трудовых процессов</a:t>
            </a:r>
            <a:r>
              <a:rPr lang="ru-RU" sz="5100" dirty="0" smtClean="0">
                <a:latin typeface="Times New Roman" panose="02020603050405020304" pitchFamily="18" charset="0"/>
                <a:cs typeface="Times New Roman" panose="02020603050405020304" pitchFamily="18" charset="0"/>
              </a:rPr>
              <a:t>).</a:t>
            </a:r>
            <a:r>
              <a:rPr lang="ru-RU" sz="5100" dirty="0">
                <a:latin typeface="Times New Roman" panose="02020603050405020304" pitchFamily="18" charset="0"/>
                <a:cs typeface="Times New Roman" panose="02020603050405020304" pitchFamily="18" charset="0"/>
              </a:rPr>
              <a:t> Поэтому  ознакомление дошкольников с трудом взрослых играет важную роль в установлении их контактов со взрослым миром., преобразование человеком предмета труда в продукт (результат труда).</a:t>
            </a:r>
          </a:p>
          <a:p>
            <a:pPr marL="0" indent="0">
              <a:buNone/>
            </a:pPr>
            <a:r>
              <a:rPr lang="ru-RU" sz="2600" dirty="0">
                <a:latin typeface="Times New Roman" panose="02020603050405020304" pitchFamily="18" charset="0"/>
                <a:cs typeface="Times New Roman" panose="02020603050405020304" pitchFamily="18" charset="0"/>
              </a:rPr>
              <a:t/>
            </a:r>
            <a:br>
              <a:rPr lang="ru-RU" sz="2600" dirty="0">
                <a:latin typeface="Times New Roman" panose="02020603050405020304" pitchFamily="18" charset="0"/>
                <a:cs typeface="Times New Roman" panose="02020603050405020304" pitchFamily="18" charset="0"/>
              </a:rPr>
            </a:br>
            <a:endParaRPr lang="ru-RU" sz="26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868010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I этап. Разработка проекта.</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a:buFont typeface="Wingdings" panose="05000000000000000000" pitchFamily="2" charset="2"/>
              <a:buChar char="§"/>
            </a:pPr>
            <a:r>
              <a:rPr lang="ru-RU" dirty="0" smtClean="0"/>
              <a:t>Рассматривание </a:t>
            </a:r>
            <a:r>
              <a:rPr lang="ru-RU" dirty="0"/>
              <a:t>альбома «Профессии людей», сюжетных картинок с изображением людей, выполняющих различные виды работ; репродукция картин А. С. </a:t>
            </a:r>
            <a:r>
              <a:rPr lang="ru-RU" dirty="0" err="1"/>
              <a:t>Веницианова</a:t>
            </a:r>
            <a:r>
              <a:rPr lang="ru-RU" dirty="0"/>
              <a:t> «На пашне», И. Шишкин «Рожь». </a:t>
            </a:r>
          </a:p>
          <a:p>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486" y="3448593"/>
            <a:ext cx="4406537" cy="330490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337" y="3448594"/>
            <a:ext cx="4322022" cy="3241517"/>
          </a:xfrm>
          <a:prstGeom prst="rect">
            <a:avLst/>
          </a:prstGeom>
        </p:spPr>
      </p:pic>
    </p:spTree>
    <p:extLst>
      <p:ext uri="{BB962C8B-B14F-4D97-AF65-F5344CB8AC3E}">
        <p14:creationId xmlns:p14="http://schemas.microsoft.com/office/powerpoint/2010/main" val="2504062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ÑÐ¾ÑÐ¾ Ð±Ð°Ð±Ð¾ÑÐºÐ¸ Ð½Ð° ÑÐ²ÐµÑÐ°Ñ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21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3550" y="169817"/>
            <a:ext cx="11808963" cy="3397365"/>
          </a:xfrm>
        </p:spPr>
        <p:txBody>
          <a:bodyPr>
            <a:normAutofit/>
          </a:bodyPr>
          <a:lstStyle/>
          <a:p>
            <a:endParaRPr lang="ru-RU"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549" y="169817"/>
            <a:ext cx="4162697" cy="3122023"/>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816" y="2875921"/>
            <a:ext cx="4994366" cy="3745775"/>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0274" y="169817"/>
            <a:ext cx="4531725" cy="3398793"/>
          </a:xfrm>
          <a:prstGeom prst="rect">
            <a:avLst/>
          </a:prstGeom>
        </p:spPr>
      </p:pic>
    </p:spTree>
    <p:extLst>
      <p:ext uri="{BB962C8B-B14F-4D97-AF65-F5344CB8AC3E}">
        <p14:creationId xmlns:p14="http://schemas.microsoft.com/office/powerpoint/2010/main" val="374873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a:buFont typeface="Wingdings" panose="05000000000000000000" pitchFamily="2" charset="2"/>
              <a:buChar char="§"/>
            </a:pPr>
            <a:r>
              <a:rPr lang="ru-RU" dirty="0"/>
              <a:t>Чтение художественной литературы по ознакомлению с профессиями: Б. </a:t>
            </a:r>
            <a:r>
              <a:rPr lang="ru-RU" dirty="0" err="1"/>
              <a:t>Заходер</a:t>
            </a:r>
            <a:r>
              <a:rPr lang="ru-RU" dirty="0"/>
              <a:t> «Строители», «Шофер», «Портниха» «Переплетчица»; С. Я. Маршака «А что у вас? », «Пожар», «Почта»; Б. Житков «На льдине»; С. Михалков «Дядя Степа»; К. Чуковский «Айболит»; И. Драч «Врач»; В. Берестов «Больная кукла»; П. Образцов «Лечу куклу»; </a:t>
            </a:r>
            <a:r>
              <a:rPr lang="ru-RU" dirty="0" err="1"/>
              <a:t>А.Барто</a:t>
            </a:r>
            <a:r>
              <a:rPr lang="ru-RU" dirty="0"/>
              <a:t> « Мы с Тамарой», «Очки», </a:t>
            </a:r>
            <a:r>
              <a:rPr lang="ru-RU" dirty="0" err="1"/>
              <a:t>О.Емельянова</a:t>
            </a:r>
            <a:r>
              <a:rPr lang="ru-RU" dirty="0"/>
              <a:t> «Повар», </a:t>
            </a:r>
            <a:r>
              <a:rPr lang="ru-RU" dirty="0" err="1"/>
              <a:t>С.Беляева</a:t>
            </a:r>
            <a:r>
              <a:rPr lang="ru-RU" dirty="0"/>
              <a:t> «Спасибо поварам», В. </a:t>
            </a:r>
            <a:r>
              <a:rPr lang="ru-RU" dirty="0" err="1"/>
              <a:t>Мирясова</a:t>
            </a:r>
            <a:r>
              <a:rPr lang="ru-RU" dirty="0"/>
              <a:t> «Стихотворение про повара», Лика </a:t>
            </a:r>
            <a:r>
              <a:rPr lang="ru-RU" dirty="0" err="1"/>
              <a:t>Разумова</a:t>
            </a:r>
            <a:r>
              <a:rPr lang="ru-RU" dirty="0"/>
              <a:t> «Повар»; </a:t>
            </a:r>
            <a:r>
              <a:rPr lang="ru-RU" dirty="0" err="1"/>
              <a:t>С.Севрикова</a:t>
            </a:r>
            <a:r>
              <a:rPr lang="ru-RU" dirty="0"/>
              <a:t> «Про дворника», Лика </a:t>
            </a:r>
            <a:r>
              <a:rPr lang="ru-RU" dirty="0" err="1"/>
              <a:t>Разумова</a:t>
            </a:r>
            <a:r>
              <a:rPr lang="ru-RU" dirty="0"/>
              <a:t> «Дворник» </a:t>
            </a:r>
            <a:r>
              <a:rPr lang="ru-RU" dirty="0" err="1"/>
              <a:t>П.Синявский</a:t>
            </a:r>
            <a:r>
              <a:rPr lang="ru-RU" dirty="0"/>
              <a:t> «Кастелянша», </a:t>
            </a:r>
            <a:r>
              <a:rPr lang="ru-RU" dirty="0" err="1"/>
              <a:t>К.Чуковский</a:t>
            </a:r>
            <a:r>
              <a:rPr lang="ru-RU" dirty="0"/>
              <a:t> «</a:t>
            </a:r>
            <a:r>
              <a:rPr lang="ru-RU" dirty="0" err="1"/>
              <a:t>Мойдодыр</a:t>
            </a:r>
            <a:r>
              <a:rPr lang="ru-RU" dirty="0"/>
              <a:t>»; загадки по теме. </a:t>
            </a:r>
          </a:p>
          <a:p>
            <a:endParaRPr lang="ru-RU" dirty="0"/>
          </a:p>
        </p:txBody>
      </p:sp>
    </p:spTree>
    <p:extLst>
      <p:ext uri="{BB962C8B-B14F-4D97-AF65-F5344CB8AC3E}">
        <p14:creationId xmlns:p14="http://schemas.microsoft.com/office/powerpoint/2010/main" val="1021986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1119" y="478705"/>
            <a:ext cx="5544881" cy="4158661"/>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423" y="2558036"/>
            <a:ext cx="5241999" cy="3931500"/>
          </a:xfrm>
          <a:prstGeom prst="rect">
            <a:avLst/>
          </a:prstGeom>
        </p:spPr>
      </p:pic>
    </p:spTree>
    <p:extLst>
      <p:ext uri="{BB962C8B-B14F-4D97-AF65-F5344CB8AC3E}">
        <p14:creationId xmlns:p14="http://schemas.microsoft.com/office/powerpoint/2010/main" val="558590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a:xfrm>
            <a:off x="838200" y="365125"/>
            <a:ext cx="10515600" cy="366395"/>
          </a:xfrm>
        </p:spPr>
        <p:txBody>
          <a:bodyPr>
            <a:normAutofit fontScale="90000"/>
          </a:bodyPr>
          <a:lstStyle/>
          <a:p>
            <a:endParaRPr lang="ru-RU" dirty="0"/>
          </a:p>
        </p:txBody>
      </p:sp>
      <p:sp>
        <p:nvSpPr>
          <p:cNvPr id="3" name="Объект 2"/>
          <p:cNvSpPr>
            <a:spLocks noGrp="1"/>
          </p:cNvSpPr>
          <p:nvPr>
            <p:ph idx="1"/>
          </p:nvPr>
        </p:nvSpPr>
        <p:spPr>
          <a:xfrm>
            <a:off x="838200" y="731520"/>
            <a:ext cx="10515600" cy="5445443"/>
          </a:xfrm>
        </p:spPr>
        <p:txBody>
          <a:bodyPr>
            <a:normAutofit fontScale="32500" lnSpcReduction="20000"/>
          </a:bodyPr>
          <a:lstStyle/>
          <a:p>
            <a:r>
              <a:rPr lang="ru-RU" sz="8000" dirty="0">
                <a:latin typeface="Times New Roman" panose="02020603050405020304" pitchFamily="18" charset="0"/>
                <a:cs typeface="Times New Roman" panose="02020603050405020304" pitchFamily="18" charset="0"/>
              </a:rPr>
              <a:t>Оформление сюжетно - ролевых игр: «Больница», «Почта», «Парикмахерская», «Кухня», «Стройка», «Магазин».</a:t>
            </a:r>
          </a:p>
          <a:p>
            <a:r>
              <a:rPr lang="ru-RU" sz="8000" dirty="0" smtClean="0">
                <a:latin typeface="Times New Roman" panose="02020603050405020304" pitchFamily="18" charset="0"/>
                <a:cs typeface="Times New Roman" panose="02020603050405020304" pitchFamily="18" charset="0"/>
              </a:rPr>
              <a:t> </a:t>
            </a:r>
            <a:r>
              <a:rPr lang="ru-RU" sz="8000" dirty="0">
                <a:latin typeface="Times New Roman" panose="02020603050405020304" pitchFamily="18" charset="0"/>
                <a:cs typeface="Times New Roman" panose="02020603050405020304" pitchFamily="18" charset="0"/>
              </a:rPr>
              <a:t>Беседы с детьми о профессиях. </a:t>
            </a:r>
          </a:p>
          <a:p>
            <a:r>
              <a:rPr lang="ru-RU" sz="8000" dirty="0" smtClean="0">
                <a:latin typeface="Times New Roman" panose="02020603050405020304" pitchFamily="18" charset="0"/>
                <a:cs typeface="Times New Roman" panose="02020603050405020304" pitchFamily="18" charset="0"/>
              </a:rPr>
              <a:t> </a:t>
            </a:r>
            <a:r>
              <a:rPr lang="ru-RU" sz="8000" dirty="0">
                <a:latin typeface="Times New Roman" panose="02020603050405020304" pitchFamily="18" charset="0"/>
                <a:cs typeface="Times New Roman" panose="02020603050405020304" pitchFamily="18" charset="0"/>
              </a:rPr>
              <a:t>Ознакомление детей с предметами, которыми пользуется человек той или иной профессии. </a:t>
            </a:r>
          </a:p>
          <a:p>
            <a:r>
              <a:rPr lang="ru-RU" sz="8000" dirty="0" smtClean="0">
                <a:latin typeface="Times New Roman" panose="02020603050405020304" pitchFamily="18" charset="0"/>
                <a:cs typeface="Times New Roman" panose="02020603050405020304" pitchFamily="18" charset="0"/>
              </a:rPr>
              <a:t>Проведение </a:t>
            </a:r>
            <a:r>
              <a:rPr lang="ru-RU" sz="8000" dirty="0">
                <a:latin typeface="Times New Roman" panose="02020603050405020304" pitchFamily="18" charset="0"/>
                <a:cs typeface="Times New Roman" panose="02020603050405020304" pitchFamily="18" charset="0"/>
              </a:rPr>
              <a:t>дидактических словесных игр: «Кому, что нужно для труда?» «Кому это нужно?», «Собери набор», «Отгадай, кто это?», «Угадай, что я делаю», «Угадай профессии по описанию». </a:t>
            </a:r>
          </a:p>
          <a:p>
            <a:r>
              <a:rPr lang="ru-RU" sz="8000" dirty="0" smtClean="0">
                <a:latin typeface="Times New Roman" panose="02020603050405020304" pitchFamily="18" charset="0"/>
                <a:cs typeface="Times New Roman" panose="02020603050405020304" pitchFamily="18" charset="0"/>
              </a:rPr>
              <a:t>Заучивание </a:t>
            </a:r>
            <a:r>
              <a:rPr lang="ru-RU" sz="8000" dirty="0">
                <a:latin typeface="Times New Roman" panose="02020603050405020304" pitchFamily="18" charset="0"/>
                <a:cs typeface="Times New Roman" panose="02020603050405020304" pitchFamily="18" charset="0"/>
              </a:rPr>
              <a:t>стихотворений о профессиях и орудиях труда . </a:t>
            </a:r>
          </a:p>
          <a:p>
            <a:r>
              <a:rPr lang="ru-RU" sz="8000" dirty="0" smtClean="0">
                <a:latin typeface="Times New Roman" panose="02020603050405020304" pitchFamily="18" charset="0"/>
                <a:cs typeface="Times New Roman" panose="02020603050405020304" pitchFamily="18" charset="0"/>
              </a:rPr>
              <a:t>Заучивание </a:t>
            </a:r>
            <a:r>
              <a:rPr lang="ru-RU" sz="8000" dirty="0">
                <a:latin typeface="Times New Roman" panose="02020603050405020304" pitchFamily="18" charset="0"/>
                <a:cs typeface="Times New Roman" panose="02020603050405020304" pitchFamily="18" charset="0"/>
              </a:rPr>
              <a:t>загадок, потешек, шуток – прибауток.</a:t>
            </a:r>
          </a:p>
          <a:p>
            <a:r>
              <a:rPr lang="ru-RU" sz="8000" dirty="0" smtClean="0">
                <a:latin typeface="Times New Roman" panose="02020603050405020304" pitchFamily="18" charset="0"/>
                <a:cs typeface="Times New Roman" panose="02020603050405020304" pitchFamily="18" charset="0"/>
              </a:rPr>
              <a:t>Чтение </a:t>
            </a:r>
            <a:r>
              <a:rPr lang="ru-RU" sz="8000" dirty="0">
                <a:latin typeface="Times New Roman" panose="02020603050405020304" pitchFamily="18" charset="0"/>
                <a:cs typeface="Times New Roman" panose="02020603050405020304" pitchFamily="18" charset="0"/>
              </a:rPr>
              <a:t>сказок о людях различных профессий: «Морозко», «Маша и медведь», «Колобок», «Двенадцать месяцев», «Мужик и медведь», «Поди туда – не знаю куда, принеси то – не знаю, что», «Репка», «</a:t>
            </a:r>
            <a:r>
              <a:rPr lang="ru-RU" sz="8000" dirty="0" err="1">
                <a:latin typeface="Times New Roman" panose="02020603050405020304" pitchFamily="18" charset="0"/>
                <a:cs typeface="Times New Roman" panose="02020603050405020304" pitchFamily="18" charset="0"/>
              </a:rPr>
              <a:t>Зайкина</a:t>
            </a:r>
            <a:r>
              <a:rPr lang="ru-RU" sz="8000" dirty="0">
                <a:latin typeface="Times New Roman" panose="02020603050405020304" pitchFamily="18" charset="0"/>
                <a:cs typeface="Times New Roman" panose="02020603050405020304" pitchFamily="18" charset="0"/>
              </a:rPr>
              <a:t> избушка», «Кривая уточка», «Лиса и журавль», «Волшебная дудочка», «По щучьему веленью», «Царевна-лягушка», «Сказка о Василисе Прекрасной», «Крошечка-</a:t>
            </a:r>
            <a:r>
              <a:rPr lang="ru-RU" sz="8000" dirty="0" err="1">
                <a:latin typeface="Times New Roman" panose="02020603050405020304" pitchFamily="18" charset="0"/>
                <a:cs typeface="Times New Roman" panose="02020603050405020304" pitchFamily="18" charset="0"/>
              </a:rPr>
              <a:t>Хаврошечка</a:t>
            </a:r>
            <a:r>
              <a:rPr lang="ru-RU" sz="8000" dirty="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2145651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smtClean="0"/>
              <a:t>Пальчиковые игры.</a:t>
            </a:r>
          </a:p>
          <a:p>
            <a:r>
              <a:rPr lang="ru-RU" dirty="0" smtClean="0"/>
              <a:t>Анкета для родителей "Моя роль в подготовке ребенка к труду и выбору профессии". </a:t>
            </a:r>
          </a:p>
          <a:p>
            <a:r>
              <a:rPr lang="ru-RU" dirty="0" smtClean="0"/>
              <a:t>Консультации для родителей «Формирование интереса у детей 5-го года жизни к труду» </a:t>
            </a:r>
          </a:p>
          <a:p>
            <a:r>
              <a:rPr lang="ru-RU" dirty="0" smtClean="0"/>
              <a:t>Родительское собрание «Как научить детей трудиться».</a:t>
            </a:r>
          </a:p>
          <a:p>
            <a:r>
              <a:rPr lang="ru-RU" dirty="0" smtClean="0"/>
              <a:t> Домашнее задание для родителей «Орудия труда. Профессии».</a:t>
            </a:r>
          </a:p>
          <a:p>
            <a:endParaRPr lang="ru-RU" dirty="0"/>
          </a:p>
        </p:txBody>
      </p:sp>
    </p:spTree>
    <p:extLst>
      <p:ext uri="{BB962C8B-B14F-4D97-AF65-F5344CB8AC3E}">
        <p14:creationId xmlns:p14="http://schemas.microsoft.com/office/powerpoint/2010/main" val="2211070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a:xfrm>
            <a:off x="838200" y="365125"/>
            <a:ext cx="10515600" cy="980349"/>
          </a:xfrm>
        </p:spPr>
        <p:txBody>
          <a:bodyPr>
            <a:noAutofit/>
          </a:bodyPr>
          <a:lstStyle/>
          <a:p>
            <a:r>
              <a:rPr lang="ru-RU" sz="3600" b="1" dirty="0" smtClean="0">
                <a:latin typeface="Times New Roman" panose="02020603050405020304" pitchFamily="18" charset="0"/>
                <a:cs typeface="Times New Roman" panose="02020603050405020304" pitchFamily="18" charset="0"/>
              </a:rPr>
              <a:t/>
            </a:r>
            <a:br>
              <a:rPr lang="ru-RU" sz="36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II </a:t>
            </a:r>
            <a:r>
              <a:rPr lang="ru-RU" sz="3600" b="1" dirty="0">
                <a:latin typeface="Times New Roman" panose="02020603050405020304" pitchFamily="18" charset="0"/>
                <a:cs typeface="Times New Roman" panose="02020603050405020304" pitchFamily="18" charset="0"/>
              </a:rPr>
              <a:t>этап. Реализация проекта</a:t>
            </a:r>
            <a:r>
              <a:rPr lang="ru-RU" sz="3600" b="1" dirty="0" smtClean="0">
                <a:latin typeface="Times New Roman" panose="02020603050405020304" pitchFamily="18" charset="0"/>
                <a:cs typeface="Times New Roman" panose="02020603050405020304" pitchFamily="18" charset="0"/>
              </a:rPr>
              <a:t>.</a:t>
            </a:r>
            <a:br>
              <a:rPr lang="ru-RU" sz="3600" b="1" dirty="0" smtClean="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Физическое</a:t>
            </a:r>
            <a:r>
              <a:rPr lang="ru-RU" sz="3600" dirty="0">
                <a:latin typeface="Times New Roman" panose="02020603050405020304" pitchFamily="18" charset="0"/>
                <a:cs typeface="Times New Roman" panose="02020603050405020304" pitchFamily="18" charset="0"/>
              </a:rPr>
              <a:t> </a:t>
            </a:r>
            <a:r>
              <a:rPr lang="ru-RU" sz="3600" b="1" dirty="0">
                <a:latin typeface="Times New Roman" panose="02020603050405020304" pitchFamily="18" charset="0"/>
                <a:cs typeface="Times New Roman" panose="02020603050405020304" pitchFamily="18" charset="0"/>
              </a:rPr>
              <a:t>развитие</a:t>
            </a:r>
            <a:br>
              <a:rPr lang="ru-RU" sz="3600" b="1" dirty="0">
                <a:latin typeface="Times New Roman" panose="02020603050405020304" pitchFamily="18" charset="0"/>
                <a:cs typeface="Times New Roman" panose="02020603050405020304" pitchFamily="18" charset="0"/>
              </a:rPr>
            </a:br>
            <a:endParaRPr lang="ru-RU" sz="3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345474"/>
            <a:ext cx="10515600" cy="4831489"/>
          </a:xfrm>
        </p:spPr>
        <p:txBody>
          <a:bodyPr>
            <a:normAutofit fontScale="92500" lnSpcReduction="20000"/>
          </a:bodyPr>
          <a:lstStyle/>
          <a:p>
            <a:r>
              <a:rPr lang="ru-RU" b="1" dirty="0">
                <a:latin typeface="Times New Roman" panose="02020603050405020304" pitchFamily="18" charset="0"/>
                <a:cs typeface="Times New Roman" panose="02020603050405020304" pitchFamily="18" charset="0"/>
              </a:rPr>
              <a:t>Экскурсия в спортивный зал</a:t>
            </a:r>
            <a:r>
              <a:rPr lang="ru-RU" b="1" dirty="0" smtClean="0">
                <a:latin typeface="Times New Roman" panose="02020603050405020304" pitchFamily="18" charset="0"/>
                <a:cs typeface="Times New Roman" panose="02020603050405020304" pitchFamily="18" charset="0"/>
              </a:rPr>
              <a:t>.</a:t>
            </a:r>
          </a:p>
          <a:p>
            <a:r>
              <a:rPr lang="ru-RU" b="1" dirty="0" smtClean="0">
                <a:latin typeface="Times New Roman" panose="02020603050405020304" pitchFamily="18" charset="0"/>
                <a:cs typeface="Times New Roman" panose="02020603050405020304" pitchFamily="18" charset="0"/>
              </a:rPr>
              <a:t>Наблюдение за работой специалистов во время их работы.</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Д/и</a:t>
            </a:r>
            <a:r>
              <a:rPr lang="ru-RU" dirty="0">
                <a:latin typeface="Times New Roman" panose="02020603050405020304" pitchFamily="18" charset="0"/>
                <a:cs typeface="Times New Roman" panose="02020603050405020304" pitchFamily="18" charset="0"/>
              </a:rPr>
              <a:t> «Что должно быть в аптечке», «Что нужно для работы медсестры», «Что нужно, чтобы приготовить…»</a:t>
            </a:r>
          </a:p>
          <a:p>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«Для чего людям нужны больницы?» </a:t>
            </a:r>
          </a:p>
          <a:p>
            <a:r>
              <a:rPr lang="ru-RU" b="1" dirty="0" smtClean="0">
                <a:latin typeface="Times New Roman" panose="02020603050405020304" pitchFamily="18" charset="0"/>
                <a:cs typeface="Times New Roman" panose="02020603050405020304" pitchFamily="18" charset="0"/>
              </a:rPr>
              <a:t>Сюжетно-ролевая игра:</a:t>
            </a:r>
            <a:r>
              <a:rPr lang="ru-RU" dirty="0" smtClean="0">
                <a:latin typeface="Times New Roman" panose="02020603050405020304" pitchFamily="18" charset="0"/>
                <a:cs typeface="Times New Roman" panose="02020603050405020304" pitchFamily="18" charset="0"/>
              </a:rPr>
              <a:t> «Больница», «Аптека», «</a:t>
            </a:r>
            <a:r>
              <a:rPr lang="ru-RU" dirty="0" err="1" smtClean="0">
                <a:latin typeface="Times New Roman" panose="02020603050405020304" pitchFamily="18" charset="0"/>
                <a:cs typeface="Times New Roman" panose="02020603050405020304" pitchFamily="18" charset="0"/>
              </a:rPr>
              <a:t>Вет.лечебница</a:t>
            </a:r>
            <a:r>
              <a:rPr lang="ru-RU" dirty="0" smtClean="0">
                <a:latin typeface="Times New Roman" panose="02020603050405020304" pitchFamily="18" charset="0"/>
                <a:cs typeface="Times New Roman" panose="02020603050405020304" pitchFamily="18" charset="0"/>
              </a:rPr>
              <a:t>», «Поликлиника»;</a:t>
            </a:r>
          </a:p>
          <a:p>
            <a:r>
              <a:rPr lang="ru-RU" b="1" dirty="0" smtClean="0">
                <a:latin typeface="Times New Roman" panose="02020603050405020304" pitchFamily="18" charset="0"/>
                <a:cs typeface="Times New Roman" panose="02020603050405020304" pitchFamily="18" charset="0"/>
              </a:rPr>
              <a:t>Подвижные </a:t>
            </a:r>
            <a:r>
              <a:rPr lang="ru-RU" b="1" dirty="0">
                <a:latin typeface="Times New Roman" panose="02020603050405020304" pitchFamily="18" charset="0"/>
                <a:cs typeface="Times New Roman" panose="02020603050405020304" pitchFamily="18" charset="0"/>
              </a:rPr>
              <a:t>игры:</a:t>
            </a:r>
            <a:r>
              <a:rPr lang="ru-RU" dirty="0">
                <a:latin typeface="Times New Roman" panose="02020603050405020304" pitchFamily="18" charset="0"/>
                <a:cs typeface="Times New Roman" panose="02020603050405020304" pitchFamily="18" charset="0"/>
              </a:rPr>
              <a:t> «Цветные автомобили»; «Самолеты»; «Собери покупки», «Пожарные на учении», «Воробушки и автомобиль», «Воевода», «Найди свой цвет».</a:t>
            </a:r>
          </a:p>
          <a:p>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«Не ешь лекарства и витамины без разрешения» «Мостовая – для машин, тротуары – для пешехода» </a:t>
            </a:r>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«Осторожно, нож» «Электроприборы», «Дежурство по столовой», «Взаимопомощь</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065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154" y="98062"/>
            <a:ext cx="5335875" cy="4001906"/>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98062"/>
            <a:ext cx="5373189" cy="402989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0303" y="3330236"/>
            <a:ext cx="4512097" cy="3384073"/>
          </a:xfrm>
          <a:prstGeom prst="rect">
            <a:avLst/>
          </a:prstGeom>
        </p:spPr>
      </p:pic>
    </p:spTree>
    <p:extLst>
      <p:ext uri="{BB962C8B-B14F-4D97-AF65-F5344CB8AC3E}">
        <p14:creationId xmlns:p14="http://schemas.microsoft.com/office/powerpoint/2010/main" val="766787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8573" y="314722"/>
            <a:ext cx="5457536" cy="4093152"/>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5737" y="258082"/>
            <a:ext cx="5477691" cy="410826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2970" y="3072650"/>
            <a:ext cx="2770432" cy="3693909"/>
          </a:xfrm>
          <a:prstGeom prst="rect">
            <a:avLst/>
          </a:prstGeom>
        </p:spPr>
      </p:pic>
    </p:spTree>
    <p:extLst>
      <p:ext uri="{BB962C8B-B14F-4D97-AF65-F5344CB8AC3E}">
        <p14:creationId xmlns:p14="http://schemas.microsoft.com/office/powerpoint/2010/main" val="1957138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a:xfrm>
            <a:off x="838200" y="365125"/>
            <a:ext cx="10515600" cy="1881686"/>
          </a:xfrm>
        </p:spPr>
        <p:txBody>
          <a:bodyPr>
            <a:noAutofit/>
          </a:bodyPr>
          <a:lstStyle/>
          <a:p>
            <a:r>
              <a:rPr lang="ru-RU" sz="6000" b="1" dirty="0" smtClean="0">
                <a:latin typeface="Times New Roman" panose="02020603050405020304" pitchFamily="18" charset="0"/>
                <a:cs typeface="Times New Roman" panose="02020603050405020304" pitchFamily="18" charset="0"/>
              </a:rPr>
              <a:t/>
            </a:r>
            <a:br>
              <a:rPr lang="ru-RU" sz="6000" b="1" dirty="0" smtClean="0">
                <a:latin typeface="Times New Roman" panose="02020603050405020304" pitchFamily="18" charset="0"/>
                <a:cs typeface="Times New Roman" panose="02020603050405020304" pitchFamily="18" charset="0"/>
              </a:rPr>
            </a:br>
            <a:r>
              <a:rPr lang="ru-RU" sz="6000" b="1" dirty="0">
                <a:latin typeface="Times New Roman" panose="02020603050405020304" pitchFamily="18" charset="0"/>
                <a:cs typeface="Times New Roman" panose="02020603050405020304" pitchFamily="18" charset="0"/>
              </a:rPr>
              <a:t/>
            </a:r>
            <a:br>
              <a:rPr lang="ru-RU" sz="6000" b="1" dirty="0">
                <a:latin typeface="Times New Roman" panose="02020603050405020304" pitchFamily="18" charset="0"/>
                <a:cs typeface="Times New Roman" panose="02020603050405020304" pitchFamily="18" charset="0"/>
              </a:rPr>
            </a:br>
            <a:r>
              <a:rPr lang="ru-RU" sz="6000" b="1" dirty="0" smtClean="0">
                <a:latin typeface="Times New Roman" panose="02020603050405020304" pitchFamily="18" charset="0"/>
                <a:cs typeface="Times New Roman" panose="02020603050405020304" pitchFamily="18" charset="0"/>
              </a:rPr>
              <a:t>Паспорт </a:t>
            </a:r>
            <a:r>
              <a:rPr lang="ru-RU" sz="6000" b="1" dirty="0">
                <a:latin typeface="Times New Roman" panose="02020603050405020304" pitchFamily="18" charset="0"/>
                <a:cs typeface="Times New Roman" panose="02020603050405020304" pitchFamily="18" charset="0"/>
              </a:rPr>
              <a:t>проекта</a:t>
            </a:r>
            <a:r>
              <a:rPr lang="ru-RU" sz="6000" b="1" dirty="0" smtClean="0">
                <a:latin typeface="Times New Roman" panose="02020603050405020304" pitchFamily="18" charset="0"/>
                <a:cs typeface="Times New Roman" panose="02020603050405020304" pitchFamily="18" charset="0"/>
              </a:rPr>
              <a:t>: </a:t>
            </a:r>
            <a:br>
              <a:rPr lang="ru-RU" sz="6000" b="1" dirty="0" smtClean="0">
                <a:latin typeface="Times New Roman" panose="02020603050405020304" pitchFamily="18" charset="0"/>
                <a:cs typeface="Times New Roman" panose="02020603050405020304" pitchFamily="18" charset="0"/>
              </a:rPr>
            </a:br>
            <a:endParaRPr lang="ru-RU" sz="6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endParaRPr lang="ru-RU" sz="4000" b="1" dirty="0" smtClean="0">
              <a:solidFill>
                <a:srgbClr val="00B050"/>
              </a:solidFill>
              <a:latin typeface="Gabriola" pitchFamily="82" charset="0"/>
            </a:endParaRPr>
          </a:p>
          <a:p>
            <a:r>
              <a:rPr lang="ru-RU" sz="4000" b="1" dirty="0" smtClean="0">
                <a:latin typeface="Gabriola" pitchFamily="82" charset="0"/>
              </a:rPr>
              <a:t>Вид проекта</a:t>
            </a:r>
            <a:r>
              <a:rPr lang="ru-RU" b="1" dirty="0" smtClean="0"/>
              <a:t>: информационно-творческий</a:t>
            </a:r>
            <a:r>
              <a:rPr lang="ru-RU" b="1" dirty="0"/>
              <a:t>, групповой. </a:t>
            </a:r>
            <a:endParaRPr lang="ru-RU" b="1" dirty="0" smtClean="0"/>
          </a:p>
          <a:p>
            <a:r>
              <a:rPr lang="ru-RU" sz="4000" b="1" dirty="0" smtClean="0">
                <a:latin typeface="Gabriola" pitchFamily="82" charset="0"/>
              </a:rPr>
              <a:t>Продолжительность</a:t>
            </a:r>
            <a:r>
              <a:rPr lang="ru-RU" b="1" dirty="0" smtClean="0"/>
              <a:t>: </a:t>
            </a:r>
            <a:r>
              <a:rPr lang="ru-RU" b="1" dirty="0"/>
              <a:t>краткосрочный – </a:t>
            </a:r>
            <a:r>
              <a:rPr lang="ru-RU" b="1" dirty="0" smtClean="0"/>
              <a:t>2 недели. </a:t>
            </a:r>
          </a:p>
          <a:p>
            <a:r>
              <a:rPr lang="ru-RU" sz="4000" b="1" dirty="0" smtClean="0">
                <a:latin typeface="Gabriola" pitchFamily="82" charset="0"/>
              </a:rPr>
              <a:t>Участники проекта</a:t>
            </a:r>
            <a:r>
              <a:rPr lang="ru-RU" b="1" dirty="0" smtClean="0"/>
              <a:t>: </a:t>
            </a:r>
            <a:r>
              <a:rPr lang="ru-RU" b="1" dirty="0"/>
              <a:t>дети </a:t>
            </a:r>
            <a:r>
              <a:rPr lang="ru-RU" b="1" dirty="0" smtClean="0"/>
              <a:t>средней </a:t>
            </a:r>
            <a:r>
              <a:rPr lang="ru-RU" b="1" dirty="0"/>
              <a:t>группы, воспитатели, родители группы.</a:t>
            </a:r>
            <a:r>
              <a:rPr lang="ru-RU" b="1" dirty="0">
                <a:latin typeface="Gabriola" pitchFamily="82" charset="0"/>
              </a:rPr>
              <a:t> </a:t>
            </a:r>
          </a:p>
          <a:p>
            <a:r>
              <a:rPr lang="ru-RU" sz="4000" b="1" dirty="0" smtClean="0">
                <a:latin typeface="Gabriola" pitchFamily="82" charset="0"/>
              </a:rPr>
              <a:t>Срок реализации</a:t>
            </a:r>
            <a:r>
              <a:rPr lang="ru-RU" b="1" dirty="0" smtClean="0"/>
              <a:t> : </a:t>
            </a:r>
            <a:r>
              <a:rPr lang="ru-RU" b="1" dirty="0"/>
              <a:t>04 февраля – 15 февраля 2019 года</a:t>
            </a:r>
            <a:r>
              <a:rPr lang="ru-RU" b="1" dirty="0" smtClean="0"/>
              <a:t>.</a:t>
            </a:r>
          </a:p>
          <a:p>
            <a:endParaRPr lang="ru-RU" b="1" dirty="0"/>
          </a:p>
          <a:p>
            <a:endParaRPr lang="ru-RU" b="1" dirty="0" smtClean="0"/>
          </a:p>
          <a:p>
            <a:endParaRPr lang="ru-RU" b="1" dirty="0"/>
          </a:p>
          <a:p>
            <a:endParaRPr lang="ru-RU" b="1" dirty="0" smtClean="0"/>
          </a:p>
          <a:p>
            <a:endParaRPr lang="ru-RU" b="1" dirty="0"/>
          </a:p>
          <a:p>
            <a:endParaRPr lang="ru-RU" dirty="0"/>
          </a:p>
        </p:txBody>
      </p:sp>
    </p:spTree>
    <p:extLst>
      <p:ext uri="{BB962C8B-B14F-4D97-AF65-F5344CB8AC3E}">
        <p14:creationId xmlns:p14="http://schemas.microsoft.com/office/powerpoint/2010/main" val="2096816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8400" y="162880"/>
            <a:ext cx="4355223" cy="3266417"/>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147" y="2259942"/>
            <a:ext cx="3937705" cy="450661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8046" y="46648"/>
            <a:ext cx="3457101" cy="4609468"/>
          </a:xfrm>
          <a:prstGeom prst="rect">
            <a:avLst/>
          </a:prstGeom>
        </p:spPr>
      </p:pic>
    </p:spTree>
    <p:extLst>
      <p:ext uri="{BB962C8B-B14F-4D97-AF65-F5344CB8AC3E}">
        <p14:creationId xmlns:p14="http://schemas.microsoft.com/office/powerpoint/2010/main" val="2822430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5573" y="140516"/>
            <a:ext cx="3263503" cy="4351338"/>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330" y="99559"/>
            <a:ext cx="6601097" cy="495082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324" y="3111817"/>
            <a:ext cx="4824549" cy="3618412"/>
          </a:xfrm>
          <a:prstGeom prst="rect">
            <a:avLst/>
          </a:prstGeom>
        </p:spPr>
      </p:pic>
    </p:spTree>
    <p:extLst>
      <p:ext uri="{BB962C8B-B14F-4D97-AF65-F5344CB8AC3E}">
        <p14:creationId xmlns:p14="http://schemas.microsoft.com/office/powerpoint/2010/main" val="684022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Autofit/>
          </a:bodyPr>
          <a:lstStyle/>
          <a:p>
            <a:r>
              <a:rPr lang="ru-RU" b="1" dirty="0">
                <a:latin typeface="Times New Roman" panose="02020603050405020304" pitchFamily="18" charset="0"/>
                <a:cs typeface="Times New Roman" panose="02020603050405020304" pitchFamily="18" charset="0"/>
              </a:rPr>
              <a:t>Социально-коммуникативное развитие</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77500" lnSpcReduction="20000"/>
          </a:bodyPr>
          <a:lstStyle/>
          <a:p>
            <a:pPr marL="0" indent="0">
              <a:buNone/>
            </a:pPr>
            <a:r>
              <a:rPr lang="ru-RU" b="1" dirty="0">
                <a:latin typeface="Times New Roman" panose="02020603050405020304" pitchFamily="18" charset="0"/>
                <a:cs typeface="Times New Roman" panose="02020603050405020304" pitchFamily="18" charset="0"/>
              </a:rPr>
              <a:t>Дидактические игры:</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«Кто, где работает?», «Кому это нужно?», «Кто что делает?», «Исправь ошибки», «Четвёртый лишний», «Кто чем занимается», «Кто больше знает профессий», «Подскажи словечко».</a:t>
            </a:r>
          </a:p>
          <a:p>
            <a:pPr marL="0" indent="0">
              <a:buNone/>
            </a:pPr>
            <a:r>
              <a:rPr lang="ru-RU" b="1" dirty="0" smtClean="0">
                <a:latin typeface="Times New Roman" panose="02020603050405020304" pitchFamily="18" charset="0"/>
                <a:cs typeface="Times New Roman" panose="02020603050405020304" pitchFamily="18" charset="0"/>
              </a:rPr>
              <a:t>Настольно-печатная </a:t>
            </a:r>
            <a:r>
              <a:rPr lang="ru-RU" b="1" dirty="0">
                <a:latin typeface="Times New Roman" panose="02020603050405020304" pitchFamily="18" charset="0"/>
                <a:cs typeface="Times New Roman" panose="02020603050405020304" pitchFamily="18" charset="0"/>
              </a:rPr>
              <a:t>игра:</a:t>
            </a:r>
            <a:r>
              <a:rPr lang="ru-RU" dirty="0">
                <a:latin typeface="Times New Roman" panose="02020603050405020304" pitchFamily="18" charset="0"/>
                <a:cs typeface="Times New Roman" panose="02020603050405020304" pitchFamily="18" charset="0"/>
              </a:rPr>
              <a:t> «Кому что нужно для работы?». </a:t>
            </a:r>
          </a:p>
          <a:p>
            <a:pPr marL="0" indent="0">
              <a:buNone/>
            </a:pPr>
            <a:r>
              <a:rPr lang="ru-RU" b="1" dirty="0">
                <a:latin typeface="Times New Roman" panose="02020603050405020304" pitchFamily="18" charset="0"/>
                <a:cs typeface="Times New Roman" panose="02020603050405020304" pitchFamily="18" charset="0"/>
              </a:rPr>
              <a:t>Сюжетно-ролевые игры:</a:t>
            </a:r>
            <a:r>
              <a:rPr lang="ru-RU" dirty="0">
                <a:latin typeface="Times New Roman" panose="02020603050405020304" pitchFamily="18" charset="0"/>
                <a:cs typeface="Times New Roman" panose="02020603050405020304" pitchFamily="18" charset="0"/>
              </a:rPr>
              <a:t> «Магазин»; «Автобус»; «Самолет»; «Город мастеров»; «Детский сад», «Швейная мастерская», «Повара», «Парикмахерская», «Салон красоты», «СТО», «Библиотека», «Пожарные», «Морячки», «Зоопарк»</a:t>
            </a:r>
          </a:p>
          <a:p>
            <a:pPr marL="0" indent="0">
              <a:buNone/>
            </a:pPr>
            <a:r>
              <a:rPr lang="ru-RU" b="1" dirty="0">
                <a:latin typeface="Times New Roman" panose="02020603050405020304" pitchFamily="18" charset="0"/>
                <a:cs typeface="Times New Roman" panose="02020603050405020304" pitchFamily="18" charset="0"/>
              </a:rPr>
              <a:t>Посильный</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труд</a:t>
            </a:r>
            <a:r>
              <a:rPr lang="ru-RU" dirty="0">
                <a:latin typeface="Times New Roman" panose="02020603050405020304" pitchFamily="18" charset="0"/>
                <a:cs typeface="Times New Roman" panose="02020603050405020304" pitchFamily="18" charset="0"/>
              </a:rPr>
              <a:t>: 1. «Мы помощники» (помощь младшему воспитателю); 2. «Сами все уберем и на место сложим». 3. Оказание посильной помощи физ. Инструктору. 4. Оказание помощи дворнику в наведении порядка на территории площадки. 5. Оказание помощи родителям в изготовлении кормушек для птиц. </a:t>
            </a:r>
          </a:p>
          <a:p>
            <a:pPr marL="0" indent="0">
              <a:buNone/>
            </a:pPr>
            <a:r>
              <a:rPr lang="ru-RU" b="1" dirty="0">
                <a:latin typeface="Times New Roman" panose="02020603050405020304" pitchFamily="18" charset="0"/>
                <a:cs typeface="Times New Roman" panose="02020603050405020304" pitchFamily="18" charset="0"/>
              </a:rPr>
              <a:t>Проведение экскурсий</a:t>
            </a:r>
            <a:r>
              <a:rPr lang="ru-RU" dirty="0">
                <a:latin typeface="Times New Roman" panose="02020603050405020304" pitchFamily="18" charset="0"/>
                <a:cs typeface="Times New Roman" panose="02020603050405020304" pitchFamily="18" charset="0"/>
              </a:rPr>
              <a:t>: 1. Спортивный зал.</a:t>
            </a:r>
          </a:p>
          <a:p>
            <a:pPr marL="0" indent="0">
              <a:buNone/>
            </a:pPr>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Костелянная</a:t>
            </a:r>
            <a:r>
              <a:rPr lang="ru-RU" dirty="0">
                <a:latin typeface="Times New Roman" panose="02020603050405020304" pitchFamily="18" charset="0"/>
                <a:cs typeface="Times New Roman" panose="02020603050405020304" pitchFamily="18" charset="0"/>
              </a:rPr>
              <a:t> комната. 3. Мини музей в группе «Подсолнушки»</a:t>
            </a:r>
          </a:p>
          <a:p>
            <a:pPr marL="0" indent="0">
              <a:buNone/>
            </a:pPr>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«Трудовая деятельность», «Как мы жили…»</a:t>
            </a:r>
          </a:p>
        </p:txBody>
      </p:sp>
    </p:spTree>
    <p:extLst>
      <p:ext uri="{BB962C8B-B14F-4D97-AF65-F5344CB8AC3E}">
        <p14:creationId xmlns:p14="http://schemas.microsoft.com/office/powerpoint/2010/main" val="1642149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57" y="0"/>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594" y="205831"/>
            <a:ext cx="5801784" cy="4351338"/>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224" y="274795"/>
            <a:ext cx="5606325" cy="420474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318" y="2272937"/>
            <a:ext cx="3438797" cy="4585063"/>
          </a:xfrm>
          <a:prstGeom prst="rect">
            <a:avLst/>
          </a:prstGeom>
        </p:spPr>
      </p:pic>
    </p:spTree>
    <p:extLst>
      <p:ext uri="{BB962C8B-B14F-4D97-AF65-F5344CB8AC3E}">
        <p14:creationId xmlns:p14="http://schemas.microsoft.com/office/powerpoint/2010/main" val="84944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Познавательное развитие</a:t>
            </a:r>
          </a:p>
        </p:txBody>
      </p:sp>
      <p:sp>
        <p:nvSpPr>
          <p:cNvPr id="3" name="Объект 2"/>
          <p:cNvSpPr>
            <a:spLocks noGrp="1"/>
          </p:cNvSpPr>
          <p:nvPr>
            <p:ph idx="1"/>
          </p:nvPr>
        </p:nvSpPr>
        <p:spPr/>
        <p:txBody>
          <a:bodyPr>
            <a:normAutofit fontScale="70000" lnSpcReduction="20000"/>
          </a:bodyPr>
          <a:lstStyle/>
          <a:p>
            <a:r>
              <a:rPr lang="ru-RU" b="1" dirty="0">
                <a:latin typeface="Times New Roman" panose="02020603050405020304" pitchFamily="18" charset="0"/>
                <a:cs typeface="Times New Roman" panose="02020603050405020304" pitchFamily="18" charset="0"/>
              </a:rPr>
              <a:t>НОД</a:t>
            </a:r>
            <a:r>
              <a:rPr lang="ru-RU" dirty="0">
                <a:latin typeface="Times New Roman" panose="02020603050405020304" pitchFamily="18" charset="0"/>
                <a:cs typeface="Times New Roman" panose="02020603050405020304" pitchFamily="18" charset="0"/>
              </a:rPr>
              <a:t>: «Все работы хороши» </a:t>
            </a:r>
          </a:p>
          <a:p>
            <a:r>
              <a:rPr lang="ru-RU" b="1" dirty="0">
                <a:latin typeface="Times New Roman" panose="02020603050405020304" pitchFamily="18" charset="0"/>
                <a:cs typeface="Times New Roman" panose="02020603050405020304" pitchFamily="18" charset="0"/>
              </a:rPr>
              <a:t>НОД</a:t>
            </a:r>
            <a:r>
              <a:rPr lang="ru-RU" dirty="0">
                <a:latin typeface="Times New Roman" panose="02020603050405020304" pitchFamily="18" charset="0"/>
                <a:cs typeface="Times New Roman" panose="02020603050405020304" pitchFamily="18" charset="0"/>
              </a:rPr>
              <a:t>: «Необычные профессии», </a:t>
            </a:r>
          </a:p>
          <a:p>
            <a:r>
              <a:rPr lang="ru-RU" b="1" dirty="0">
                <a:latin typeface="Times New Roman" panose="02020603050405020304" pitchFamily="18" charset="0"/>
                <a:cs typeface="Times New Roman" panose="02020603050405020304" pitchFamily="18" charset="0"/>
              </a:rPr>
              <a:t>НОД</a:t>
            </a:r>
            <a:r>
              <a:rPr lang="ru-RU" dirty="0">
                <a:latin typeface="Times New Roman" panose="02020603050405020304" pitchFamily="18" charset="0"/>
                <a:cs typeface="Times New Roman" panose="02020603050405020304" pitchFamily="18" charset="0"/>
              </a:rPr>
              <a:t> «Путешествие в гости к Марье-искуснице на машине времени»</a:t>
            </a:r>
          </a:p>
          <a:p>
            <a:r>
              <a:rPr lang="ru-RU" b="1" dirty="0">
                <a:latin typeface="Times New Roman" panose="02020603050405020304" pitchFamily="18" charset="0"/>
                <a:cs typeface="Times New Roman" panose="02020603050405020304" pitchFamily="18" charset="0"/>
              </a:rPr>
              <a:t>Беседы</a:t>
            </a:r>
            <a:r>
              <a:rPr lang="ru-RU" dirty="0">
                <a:latin typeface="Times New Roman" panose="02020603050405020304" pitchFamily="18" charset="0"/>
                <a:cs typeface="Times New Roman" panose="02020603050405020304" pitchFamily="18" charset="0"/>
              </a:rPr>
              <a:t> о </a:t>
            </a:r>
            <a:r>
              <a:rPr lang="ru-RU" dirty="0" smtClean="0">
                <a:latin typeface="Times New Roman" panose="02020603050405020304" pitchFamily="18" charset="0"/>
                <a:cs typeface="Times New Roman" panose="02020603050405020304" pitchFamily="18" charset="0"/>
              </a:rPr>
              <a:t>профессиях: </a:t>
            </a:r>
            <a:r>
              <a:rPr lang="ru-RU" dirty="0">
                <a:latin typeface="Times New Roman" panose="02020603050405020304" pitchFamily="18" charset="0"/>
                <a:cs typeface="Times New Roman" panose="02020603050405020304" pitchFamily="18" charset="0"/>
              </a:rPr>
              <a:t>«Что такое профессия?», «Твоё призвание», «Библиотекарь», «Военнослужащий», «Воспитатель» и т.д. </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Беседы</a:t>
            </a:r>
            <a:r>
              <a:rPr lang="ru-RU" dirty="0">
                <a:latin typeface="Times New Roman" panose="02020603050405020304" pitchFamily="18" charset="0"/>
                <a:cs typeface="Times New Roman" panose="02020603050405020304" pitchFamily="18" charset="0"/>
              </a:rPr>
              <a:t> о профессиях старины.</a:t>
            </a:r>
          </a:p>
          <a:p>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«Профессии родителей». </a:t>
            </a:r>
          </a:p>
          <a:p>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«Профессии окружающих нас людей» </a:t>
            </a:r>
          </a:p>
          <a:p>
            <a:r>
              <a:rPr lang="ru-RU" b="1" dirty="0">
                <a:latin typeface="Times New Roman" panose="02020603050405020304" pitchFamily="18" charset="0"/>
                <a:cs typeface="Times New Roman" panose="02020603050405020304" pitchFamily="18" charset="0"/>
              </a:rPr>
              <a:t>Беседы</a:t>
            </a:r>
            <a:r>
              <a:rPr lang="ru-RU" dirty="0">
                <a:latin typeface="Times New Roman" panose="02020603050405020304" pitchFamily="18" charset="0"/>
                <a:cs typeface="Times New Roman" panose="02020603050405020304" pitchFamily="18" charset="0"/>
              </a:rPr>
              <a:t>: «Для чего люди ходят на работу» </a:t>
            </a:r>
          </a:p>
          <a:p>
            <a:r>
              <a:rPr lang="ru-RU" b="1" dirty="0">
                <a:latin typeface="Times New Roman" panose="02020603050405020304" pitchFamily="18" charset="0"/>
                <a:cs typeface="Times New Roman" panose="02020603050405020304" pitchFamily="18" charset="0"/>
              </a:rPr>
              <a:t>Презентация «Профессии» </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Беседа</a:t>
            </a:r>
            <a:r>
              <a:rPr lang="ru-RU" dirty="0">
                <a:latin typeface="Times New Roman" panose="02020603050405020304" pitchFamily="18" charset="0"/>
                <a:cs typeface="Times New Roman" panose="02020603050405020304" pitchFamily="18" charset="0"/>
              </a:rPr>
              <a:t>: «Кем бы ты хотел стать и почему?»</a:t>
            </a:r>
          </a:p>
          <a:p>
            <a:r>
              <a:rPr lang="ru-RU" b="1" dirty="0">
                <a:latin typeface="Times New Roman" panose="02020603050405020304" pitchFamily="18" charset="0"/>
                <a:cs typeface="Times New Roman" panose="02020603050405020304" pitchFamily="18" charset="0"/>
              </a:rPr>
              <a:t>Д/и «</a:t>
            </a:r>
            <a:r>
              <a:rPr lang="ru-RU" dirty="0">
                <a:latin typeface="Times New Roman" panose="02020603050405020304" pitchFamily="18" charset="0"/>
                <a:cs typeface="Times New Roman" panose="02020603050405020304" pitchFamily="18" charset="0"/>
              </a:rPr>
              <a:t>Кем хочешь стать?», «Кто больше назовёт действий», «Узнавание», «Отгадай-ка», «Накладываем детали», «Построй башенку для принцессы», «Построй по модели».</a:t>
            </a:r>
          </a:p>
        </p:txBody>
      </p:sp>
    </p:spTree>
    <p:extLst>
      <p:ext uri="{BB962C8B-B14F-4D97-AF65-F5344CB8AC3E}">
        <p14:creationId xmlns:p14="http://schemas.microsoft.com/office/powerpoint/2010/main" val="2050264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338" y="176347"/>
            <a:ext cx="4537166" cy="340287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3462" y="176347"/>
            <a:ext cx="4511042" cy="338328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177" y="3495947"/>
            <a:ext cx="4445726" cy="333429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2798" y="3058705"/>
            <a:ext cx="2828653" cy="3771537"/>
          </a:xfrm>
          <a:prstGeom prst="rect">
            <a:avLst/>
          </a:prstGeom>
        </p:spPr>
      </p:pic>
    </p:spTree>
    <p:extLst>
      <p:ext uri="{BB962C8B-B14F-4D97-AF65-F5344CB8AC3E}">
        <p14:creationId xmlns:p14="http://schemas.microsoft.com/office/powerpoint/2010/main" val="1112959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95943"/>
            <a:ext cx="12193057" cy="6858594"/>
          </a:xfrm>
          <a:prstGeom prst="rect">
            <a:avLst/>
          </a:prstGeom>
        </p:spPr>
      </p:pic>
      <p:sp>
        <p:nvSpPr>
          <p:cNvPr id="2" name="Заголовок 1"/>
          <p:cNvSpPr>
            <a:spLocks noGrp="1"/>
          </p:cNvSpPr>
          <p:nvPr>
            <p:ph type="title"/>
          </p:nvPr>
        </p:nvSpPr>
        <p:spPr/>
        <p:txBody>
          <a:bodyPr>
            <a:normAutofit/>
          </a:bodyPr>
          <a:lstStyle/>
          <a:p>
            <a:r>
              <a:rPr lang="ru-RU" sz="4000" b="1" dirty="0" smtClean="0">
                <a:latin typeface="Times New Roman" panose="02020603050405020304" pitchFamily="18" charset="0"/>
                <a:cs typeface="Times New Roman" panose="02020603050405020304" pitchFamily="18" charset="0"/>
              </a:rPr>
              <a:t>Речевое развитие.</a:t>
            </a:r>
            <a:endParaRPr lang="ru-RU" sz="40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lnSpcReduction="10000"/>
          </a:bodyPr>
          <a:lstStyle/>
          <a:p>
            <a:r>
              <a:rPr lang="ru-RU" b="1" dirty="0">
                <a:latin typeface="Times New Roman" panose="02020603050405020304" pitchFamily="18" charset="0"/>
                <a:cs typeface="Times New Roman" panose="02020603050405020304" pitchFamily="18" charset="0"/>
              </a:rPr>
              <a:t>Отгадывание загадок о профессиях. </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Чтение художественной литературы</a:t>
            </a:r>
            <a:r>
              <a:rPr lang="ru-RU" dirty="0">
                <a:latin typeface="Times New Roman" panose="02020603050405020304" pitchFamily="18" charset="0"/>
                <a:cs typeface="Times New Roman" panose="02020603050405020304" pitchFamily="18" charset="0"/>
              </a:rPr>
              <a:t>: Б. </a:t>
            </a:r>
            <a:r>
              <a:rPr lang="ru-RU" dirty="0" err="1">
                <a:latin typeface="Times New Roman" panose="02020603050405020304" pitchFamily="18" charset="0"/>
                <a:cs typeface="Times New Roman" panose="02020603050405020304" pitchFamily="18" charset="0"/>
              </a:rPr>
              <a:t>Заходер</a:t>
            </a:r>
            <a:r>
              <a:rPr lang="ru-RU" dirty="0">
                <a:latin typeface="Times New Roman" panose="02020603050405020304" pitchFamily="18" charset="0"/>
                <a:cs typeface="Times New Roman" panose="02020603050405020304" pitchFamily="18" charset="0"/>
              </a:rPr>
              <a:t> «Строители», «Шофер»; С. Михалков «Дядя Степа», «А что у вас?»; К. Чуковский «Айболит»; А. </a:t>
            </a:r>
            <a:r>
              <a:rPr lang="ru-RU" dirty="0" err="1">
                <a:latin typeface="Times New Roman" panose="02020603050405020304" pitchFamily="18" charset="0"/>
                <a:cs typeface="Times New Roman" panose="02020603050405020304" pitchFamily="18" charset="0"/>
              </a:rPr>
              <a:t>Кардашов</a:t>
            </a:r>
            <a:r>
              <a:rPr lang="ru-RU" dirty="0">
                <a:latin typeface="Times New Roman" panose="02020603050405020304" pitchFamily="18" charset="0"/>
                <a:cs typeface="Times New Roman" panose="02020603050405020304" pitchFamily="18" charset="0"/>
              </a:rPr>
              <a:t> «Наш доктор» (отрывки); НОД: Д. </a:t>
            </a:r>
            <a:r>
              <a:rPr lang="ru-RU" dirty="0" err="1">
                <a:latin typeface="Times New Roman" panose="02020603050405020304" pitchFamily="18" charset="0"/>
                <a:cs typeface="Times New Roman" panose="02020603050405020304" pitchFamily="18" charset="0"/>
              </a:rPr>
              <a:t>Родари</a:t>
            </a:r>
            <a:r>
              <a:rPr lang="ru-RU" dirty="0">
                <a:latin typeface="Times New Roman" panose="02020603050405020304" pitchFamily="18" charset="0"/>
                <a:cs typeface="Times New Roman" panose="02020603050405020304" pitchFamily="18" charset="0"/>
              </a:rPr>
              <a:t> «Чем пахнут ремёсла?» </a:t>
            </a:r>
          </a:p>
          <a:p>
            <a:r>
              <a:rPr lang="ru-RU" b="1" dirty="0">
                <a:latin typeface="Times New Roman" panose="02020603050405020304" pitchFamily="18" charset="0"/>
                <a:cs typeface="Times New Roman" panose="02020603050405020304" pitchFamily="18" charset="0"/>
              </a:rPr>
              <a:t>Составление описательных рассказов по картинам.</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Составление повествовательных рассказов по пособиям </a:t>
            </a:r>
            <a:r>
              <a:rPr lang="ru-RU" b="1" dirty="0" err="1">
                <a:latin typeface="Times New Roman" panose="02020603050405020304" pitchFamily="18" charset="0"/>
                <a:cs typeface="Times New Roman" panose="02020603050405020304" pitchFamily="18" charset="0"/>
              </a:rPr>
              <a:t>Бардышевой</a:t>
            </a:r>
            <a:r>
              <a:rPr lang="ru-RU" b="1"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Составление </a:t>
            </a:r>
            <a:r>
              <a:rPr lang="ru-RU" dirty="0">
                <a:latin typeface="Times New Roman" panose="02020603050405020304" pitchFamily="18" charset="0"/>
                <a:cs typeface="Times New Roman" panose="02020603050405020304" pitchFamily="18" charset="0"/>
              </a:rPr>
              <a:t>детьми рассказов на темы, связанные с трудом взрослых</a:t>
            </a:r>
          </a:p>
        </p:txBody>
      </p:sp>
      <p:graphicFrame>
        <p:nvGraphicFramePr>
          <p:cNvPr id="5" name="Таблица 4"/>
          <p:cNvGraphicFramePr>
            <a:graphicFrameLocks noGrp="1"/>
          </p:cNvGraphicFramePr>
          <p:nvPr/>
        </p:nvGraphicFramePr>
        <p:xfrm>
          <a:off x="5474017" y="3988594"/>
          <a:ext cx="1243965" cy="25400"/>
        </p:xfrm>
        <a:graphic>
          <a:graphicData uri="http://schemas.openxmlformats.org/drawingml/2006/table">
            <a:tbl>
              <a:tblPr firstRow="1" firstCol="1" bandRow="1">
                <a:tableStyleId>{5C22544A-7EE6-4342-B048-85BDC9FD1C3A}</a:tableStyleId>
              </a:tblPr>
              <a:tblGrid>
                <a:gridCol w="1243965">
                  <a:extLst>
                    <a:ext uri="{9D8B030D-6E8A-4147-A177-3AD203B41FA5}">
                      <a16:colId xmlns:a16="http://schemas.microsoft.com/office/drawing/2014/main" val="1518498706"/>
                    </a:ext>
                  </a:extLst>
                </a:gridCol>
              </a:tblGrid>
              <a:tr h="0">
                <a:tc>
                  <a:txBody>
                    <a:bodyPr/>
                    <a:lstStyle/>
                    <a:p>
                      <a:pPr marL="71755" marR="71755">
                        <a:lnSpc>
                          <a:spcPct val="150000"/>
                        </a:lnSpc>
                        <a:spcAft>
                          <a:spcPts val="0"/>
                        </a:spcAft>
                      </a:pPr>
                      <a:r>
                        <a:rPr lang="ru-RU" sz="1400" dirty="0">
                          <a:effectLst/>
                        </a:rPr>
                        <a:t>Речевое развитие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334293025"/>
                  </a:ext>
                </a:extLst>
              </a:tr>
            </a:tbl>
          </a:graphicData>
        </a:graphic>
      </p:graphicFrame>
      <p:graphicFrame>
        <p:nvGraphicFramePr>
          <p:cNvPr id="6" name="Таблица 5"/>
          <p:cNvGraphicFramePr>
            <a:graphicFrameLocks noGrp="1"/>
          </p:cNvGraphicFramePr>
          <p:nvPr/>
        </p:nvGraphicFramePr>
        <p:xfrm>
          <a:off x="5474017" y="3988594"/>
          <a:ext cx="1243965" cy="25400"/>
        </p:xfrm>
        <a:graphic>
          <a:graphicData uri="http://schemas.openxmlformats.org/drawingml/2006/table">
            <a:tbl>
              <a:tblPr firstRow="1" firstCol="1" bandRow="1">
                <a:tableStyleId>{5C22544A-7EE6-4342-B048-85BDC9FD1C3A}</a:tableStyleId>
              </a:tblPr>
              <a:tblGrid>
                <a:gridCol w="1243965">
                  <a:extLst>
                    <a:ext uri="{9D8B030D-6E8A-4147-A177-3AD203B41FA5}">
                      <a16:colId xmlns:a16="http://schemas.microsoft.com/office/drawing/2014/main" val="3170097352"/>
                    </a:ext>
                  </a:extLst>
                </a:gridCol>
              </a:tblGrid>
              <a:tr h="0">
                <a:tc>
                  <a:txBody>
                    <a:bodyPr/>
                    <a:lstStyle/>
                    <a:p>
                      <a:pPr marL="71755" marR="71755">
                        <a:lnSpc>
                          <a:spcPct val="150000"/>
                        </a:lnSpc>
                        <a:spcAft>
                          <a:spcPts val="0"/>
                        </a:spcAft>
                      </a:pPr>
                      <a:r>
                        <a:rPr lang="ru-RU" sz="1400" dirty="0">
                          <a:effectLst/>
                        </a:rPr>
                        <a:t>Речевое развитие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881201708"/>
                  </a:ext>
                </a:extLst>
              </a:tr>
            </a:tbl>
          </a:graphicData>
        </a:graphic>
      </p:graphicFrame>
      <p:graphicFrame>
        <p:nvGraphicFramePr>
          <p:cNvPr id="7" name="Таблица 6"/>
          <p:cNvGraphicFramePr>
            <a:graphicFrameLocks noGrp="1"/>
          </p:cNvGraphicFramePr>
          <p:nvPr/>
        </p:nvGraphicFramePr>
        <p:xfrm>
          <a:off x="5474017" y="3988594"/>
          <a:ext cx="1243965" cy="25400"/>
        </p:xfrm>
        <a:graphic>
          <a:graphicData uri="http://schemas.openxmlformats.org/drawingml/2006/table">
            <a:tbl>
              <a:tblPr firstRow="1" firstCol="1" bandRow="1">
                <a:tableStyleId>{5C22544A-7EE6-4342-B048-85BDC9FD1C3A}</a:tableStyleId>
              </a:tblPr>
              <a:tblGrid>
                <a:gridCol w="1243965">
                  <a:extLst>
                    <a:ext uri="{9D8B030D-6E8A-4147-A177-3AD203B41FA5}">
                      <a16:colId xmlns:a16="http://schemas.microsoft.com/office/drawing/2014/main" val="556634876"/>
                    </a:ext>
                  </a:extLst>
                </a:gridCol>
              </a:tblGrid>
              <a:tr h="0">
                <a:tc>
                  <a:txBody>
                    <a:bodyPr/>
                    <a:lstStyle/>
                    <a:p>
                      <a:pPr marL="71755" marR="71755">
                        <a:lnSpc>
                          <a:spcPct val="150000"/>
                        </a:lnSpc>
                        <a:spcAft>
                          <a:spcPts val="0"/>
                        </a:spcAft>
                      </a:pPr>
                      <a:r>
                        <a:rPr lang="ru-RU" sz="1400" dirty="0">
                          <a:effectLst/>
                        </a:rPr>
                        <a:t>Речевое развитие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2225625070"/>
                  </a:ext>
                </a:extLst>
              </a:tr>
            </a:tbl>
          </a:graphicData>
        </a:graphic>
      </p:graphicFrame>
      <p:graphicFrame>
        <p:nvGraphicFramePr>
          <p:cNvPr id="8" name="Таблица 7"/>
          <p:cNvGraphicFramePr>
            <a:graphicFrameLocks noGrp="1"/>
          </p:cNvGraphicFramePr>
          <p:nvPr/>
        </p:nvGraphicFramePr>
        <p:xfrm>
          <a:off x="5474017" y="3988594"/>
          <a:ext cx="1243965" cy="25400"/>
        </p:xfrm>
        <a:graphic>
          <a:graphicData uri="http://schemas.openxmlformats.org/drawingml/2006/table">
            <a:tbl>
              <a:tblPr firstRow="1" firstCol="1" bandRow="1">
                <a:tableStyleId>{5C22544A-7EE6-4342-B048-85BDC9FD1C3A}</a:tableStyleId>
              </a:tblPr>
              <a:tblGrid>
                <a:gridCol w="1243965">
                  <a:extLst>
                    <a:ext uri="{9D8B030D-6E8A-4147-A177-3AD203B41FA5}">
                      <a16:colId xmlns:a16="http://schemas.microsoft.com/office/drawing/2014/main" val="865872366"/>
                    </a:ext>
                  </a:extLst>
                </a:gridCol>
              </a:tblGrid>
              <a:tr h="0">
                <a:tc>
                  <a:txBody>
                    <a:bodyPr/>
                    <a:lstStyle/>
                    <a:p>
                      <a:pPr marL="71755" marR="71755">
                        <a:lnSpc>
                          <a:spcPct val="150000"/>
                        </a:lnSpc>
                        <a:spcAft>
                          <a:spcPts val="0"/>
                        </a:spcAft>
                      </a:pPr>
                      <a:r>
                        <a:rPr lang="ru-RU" sz="1400" dirty="0">
                          <a:effectLst/>
                        </a:rPr>
                        <a:t>Речевое развитие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3229671259"/>
                  </a:ext>
                </a:extLst>
              </a:tr>
            </a:tbl>
          </a:graphicData>
        </a:graphic>
      </p:graphicFrame>
    </p:spTree>
    <p:extLst>
      <p:ext uri="{BB962C8B-B14F-4D97-AF65-F5344CB8AC3E}">
        <p14:creationId xmlns:p14="http://schemas.microsoft.com/office/powerpoint/2010/main" val="1222367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Художественно-эстетическое развитие</a:t>
            </a:r>
            <a:r>
              <a:rPr lang="ru-RU" dirty="0" smtClean="0"/>
              <a:t>.</a:t>
            </a:r>
            <a:endParaRPr lang="ru-RU" dirty="0"/>
          </a:p>
        </p:txBody>
      </p:sp>
      <p:sp>
        <p:nvSpPr>
          <p:cNvPr id="3" name="Объект 2"/>
          <p:cNvSpPr>
            <a:spLocks noGrp="1"/>
          </p:cNvSpPr>
          <p:nvPr>
            <p:ph idx="1"/>
          </p:nvPr>
        </p:nvSpPr>
        <p:spPr/>
        <p:txBody>
          <a:bodyPr/>
          <a:lstStyle/>
          <a:p>
            <a:r>
              <a:rPr lang="ru-RU" b="1" dirty="0" err="1"/>
              <a:t>инсценирование</a:t>
            </a:r>
            <a:r>
              <a:rPr lang="ru-RU" b="1" dirty="0"/>
              <a:t> литературных произведений </a:t>
            </a:r>
            <a:endParaRPr lang="ru-RU" dirty="0"/>
          </a:p>
          <a:p>
            <a:r>
              <a:rPr lang="ru-RU" dirty="0"/>
              <a:t>НОД: «Чайный сервиз для игрушек» (лепка); </a:t>
            </a:r>
          </a:p>
          <a:p>
            <a:r>
              <a:rPr lang="ru-RU" dirty="0"/>
              <a:t>НОД: «Украсим платье для мамы» (аппликация); </a:t>
            </a:r>
          </a:p>
          <a:p>
            <a:r>
              <a:rPr lang="ru-RU" dirty="0"/>
              <a:t>НОД: «Разукрась шапочку» (рисование); </a:t>
            </a:r>
            <a:endParaRPr lang="ru-RU" dirty="0" smtClean="0"/>
          </a:p>
          <a:p>
            <a:r>
              <a:rPr lang="ru-RU" dirty="0" smtClean="0"/>
              <a:t>НОД</a:t>
            </a:r>
            <a:r>
              <a:rPr lang="ru-RU" dirty="0"/>
              <a:t>: «Роспись тарелочки» (рисование);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2859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44" y="210536"/>
            <a:ext cx="4068778" cy="3051584"/>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555" y="3188780"/>
            <a:ext cx="4746171" cy="3559628"/>
          </a:xfrm>
          <a:prstGeom prst="rect">
            <a:avLst/>
          </a:prstGeom>
        </p:spPr>
      </p:pic>
      <p:pic>
        <p:nvPicPr>
          <p:cNvPr id="7" name="Рисунок 6"/>
          <p:cNvPicPr>
            <a:picLocks noChangeAspect="1"/>
          </p:cNvPicPr>
          <p:nvPr/>
        </p:nvPicPr>
        <p:blipFill>
          <a:blip r:embed="rId5"/>
          <a:stretch>
            <a:fillRect/>
          </a:stretch>
        </p:blipFill>
        <p:spPr>
          <a:xfrm>
            <a:off x="4072722" y="238237"/>
            <a:ext cx="3934057" cy="2950543"/>
          </a:xfrm>
          <a:prstGeom prst="rect">
            <a:avLst/>
          </a:prstGeom>
        </p:spPr>
      </p:pic>
      <p:pic>
        <p:nvPicPr>
          <p:cNvPr id="8" name="Рисунок 7"/>
          <p:cNvPicPr>
            <a:picLocks noChangeAspect="1"/>
          </p:cNvPicPr>
          <p:nvPr/>
        </p:nvPicPr>
        <p:blipFill>
          <a:blip r:embed="rId6"/>
          <a:stretch>
            <a:fillRect/>
          </a:stretch>
        </p:blipFill>
        <p:spPr>
          <a:xfrm>
            <a:off x="8006779" y="160630"/>
            <a:ext cx="4141006" cy="3105755"/>
          </a:xfrm>
          <a:prstGeom prst="rect">
            <a:avLst/>
          </a:prstGeom>
        </p:spPr>
      </p:pic>
    </p:spTree>
    <p:extLst>
      <p:ext uri="{BB962C8B-B14F-4D97-AF65-F5344CB8AC3E}">
        <p14:creationId xmlns:p14="http://schemas.microsoft.com/office/powerpoint/2010/main" val="3516327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Работа с родителями.</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lnSpcReduction="10000"/>
          </a:bodyPr>
          <a:lstStyle/>
          <a:p>
            <a:r>
              <a:rPr lang="ru-RU" dirty="0" smtClean="0"/>
              <a:t>Консультации </a:t>
            </a:r>
            <a:r>
              <a:rPr lang="ru-RU" dirty="0"/>
              <a:t>для родителей по трудовому воспитанию детей дошкольного возраста: 1. «Не принуждать, а приучать»; 2. «Как сформировать положительное отношение к труду у детей среднего дошкольного возраста через ознакомление с профессиями». </a:t>
            </a:r>
          </a:p>
          <a:p>
            <a:pPr lvl="0"/>
            <a:r>
              <a:rPr lang="ru-RU" dirty="0"/>
              <a:t>Памятка по трудовому воспитанию детей.</a:t>
            </a:r>
          </a:p>
          <a:p>
            <a:pPr lvl="0"/>
            <a:r>
              <a:rPr lang="ru-RU" dirty="0"/>
              <a:t>Привлечение родителей к изготовлению кормушек для птиц.</a:t>
            </a:r>
          </a:p>
          <a:p>
            <a:pPr lvl="0"/>
            <a:r>
              <a:rPr lang="ru-RU" dirty="0"/>
              <a:t>Привлечение родителей к изготовлению элементов русских народных костюмов.</a:t>
            </a:r>
          </a:p>
          <a:p>
            <a:pPr lvl="0"/>
            <a:r>
              <a:rPr lang="ru-RU" dirty="0"/>
              <a:t>Привлечение родителей к изготовлению стенгазет о профессиях.</a:t>
            </a:r>
          </a:p>
          <a:p>
            <a:endParaRPr lang="ru-RU" dirty="0"/>
          </a:p>
        </p:txBody>
      </p:sp>
    </p:spTree>
    <p:extLst>
      <p:ext uri="{BB962C8B-B14F-4D97-AF65-F5344CB8AC3E}">
        <p14:creationId xmlns:p14="http://schemas.microsoft.com/office/powerpoint/2010/main" val="3679392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248194"/>
            <a:ext cx="10515600" cy="6492239"/>
          </a:xfrm>
        </p:spPr>
        <p:txBody>
          <a:bodyPr>
            <a:noAutofit/>
          </a:bodyPr>
          <a:lstStyle/>
          <a:p>
            <a:pPr>
              <a:lnSpc>
                <a:spcPct val="100000"/>
              </a:lnSpc>
            </a:pPr>
            <a:r>
              <a:rPr lang="ru-RU" sz="1800" b="1" u="sng" dirty="0">
                <a:latin typeface="Times New Roman" panose="02020603050405020304" pitchFamily="18" charset="0"/>
                <a:cs typeface="Times New Roman" panose="02020603050405020304" pitchFamily="18" charset="0"/>
              </a:rPr>
              <a:t>Актуальность.</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Формирование </a:t>
            </a:r>
            <a:r>
              <a:rPr lang="ru-RU" sz="1800" dirty="0">
                <a:latin typeface="Times New Roman" panose="02020603050405020304" pitchFamily="18" charset="0"/>
                <a:cs typeface="Times New Roman" panose="02020603050405020304" pitchFamily="18" charset="0"/>
              </a:rPr>
              <a:t>обобщенных представлений о значимости труда взрослых требует наличие у детей прежде всего четких понятий о том, что в каждом конкретном процессе достигается результат, имеющий точное значение – удовлетворять ту или иную потребность. Следовательно, знание назначения вещи позволит ребенку понять конкретную ценность каждого процесса (мытья посуды, шитья шапочки, приготовления котлет и т.п.).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Ознакомление </a:t>
            </a:r>
            <a:r>
              <a:rPr lang="ru-RU" sz="1800" dirty="0">
                <a:latin typeface="Times New Roman" panose="02020603050405020304" pitchFamily="18" charset="0"/>
                <a:cs typeface="Times New Roman" panose="02020603050405020304" pitchFamily="18" charset="0"/>
              </a:rPr>
              <a:t>с трудовой деятельностью взрослых имеет решающее значение для формирования у ребенка первоначальных преставлений о роли труда и значимости профессий в жизни общества.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Мы</a:t>
            </a:r>
            <a:r>
              <a:rPr lang="ru-RU" sz="1800" dirty="0">
                <a:latin typeface="Times New Roman" panose="02020603050405020304" pitchFamily="18" charset="0"/>
                <a:cs typeface="Times New Roman" panose="02020603050405020304" pitchFamily="18" charset="0"/>
              </a:rPr>
              <a:t>, педагоги, готовим детей к тому, чтобы они в свое время могли смело вступить в самостоятельную жизнь. Поэтому знания о труде должны занимать одно из ведущих мест в образовательной работе детского сада.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Вся </a:t>
            </a:r>
            <a:r>
              <a:rPr lang="ru-RU" sz="1800" dirty="0">
                <a:latin typeface="Times New Roman" panose="02020603050405020304" pitchFamily="18" charset="0"/>
                <a:cs typeface="Times New Roman" panose="02020603050405020304" pitchFamily="18" charset="0"/>
              </a:rPr>
              <a:t>работа, осуществляемая в МБДОУ по ознакомлению детей с профессиями, должна строится с учетом принципа интеграции образовательных областей в соответствии с возрастными возможностями и особенностями воспитанников. Интеграционный подход дает возможность развивать в единстве познавательную, эмоциональную и практическую сферы личности ребенка. </a:t>
            </a:r>
            <a:r>
              <a:rPr lang="ru-RU" sz="1800" dirty="0" smtClean="0">
                <a:latin typeface="Times New Roman" panose="02020603050405020304" pitchFamily="18" charset="0"/>
                <a:cs typeface="Times New Roman" panose="02020603050405020304" pitchFamily="18" charset="0"/>
              </a:rPr>
              <a:t>Знакомство </a:t>
            </a:r>
            <a:r>
              <a:rPr lang="ru-RU" sz="1800" dirty="0">
                <a:latin typeface="Times New Roman" panose="02020603050405020304" pitchFamily="18" charset="0"/>
                <a:cs typeface="Times New Roman" panose="02020603050405020304" pitchFamily="18" charset="0"/>
              </a:rPr>
              <a:t>детей с профессиями на основе интегративного подхода позволяет организовать различные виды деятельности, подчиненные одной цели – ознакомление с той или иной профессией.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Как воспитать в ребёнке чувство уважения к своей Родине, к людям, делающим свою Родину богатой, красивой, счастливой, как сформировать в ребёнке чувство уважения к результатам труда окружающих его людей, если ребёнок не знает истории своей страны, не знает, как «становилась на ноги» экономика страны, как приумножались богатства Родины? Вот именно поэтому нами было </a:t>
            </a:r>
            <a:r>
              <a:rPr lang="ru-RU" sz="1800" dirty="0" smtClean="0">
                <a:latin typeface="Times New Roman" panose="02020603050405020304" pitchFamily="18" charset="0"/>
                <a:cs typeface="Times New Roman" panose="02020603050405020304" pitchFamily="18" charset="0"/>
              </a:rPr>
              <a:t>принято решение </a:t>
            </a:r>
            <a:r>
              <a:rPr lang="ru-RU" sz="1800" dirty="0">
                <a:latin typeface="Times New Roman" panose="02020603050405020304" pitchFamily="18" charset="0"/>
                <a:cs typeface="Times New Roman" panose="02020603050405020304" pitchFamily="18" charset="0"/>
              </a:rPr>
              <a:t>формировать ценностное отношение дошкольников к труду взрослых, окуная ребёнка в быт </a:t>
            </a:r>
            <a:r>
              <a:rPr lang="ru-RU" sz="1800" dirty="0" smtClean="0">
                <a:latin typeface="Times New Roman" panose="02020603050405020304" pitchFamily="18" charset="0"/>
                <a:cs typeface="Times New Roman" panose="02020603050405020304" pitchFamily="18" charset="0"/>
              </a:rPr>
              <a:t>дореволюционной России</a:t>
            </a:r>
            <a:r>
              <a:rPr lang="ru-RU" sz="1800" dirty="0">
                <a:latin typeface="Times New Roman" panose="02020603050405020304" pitchFamily="18" charset="0"/>
                <a:cs typeface="Times New Roman" panose="02020603050405020304" pitchFamily="18" charset="0"/>
              </a:rPr>
              <a:t>, знакомя их с профессиями старины.</a:t>
            </a:r>
            <a:br>
              <a:rPr lang="ru-RU" sz="18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945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III этап. Итоговый.</a:t>
            </a: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lvl="0"/>
            <a:r>
              <a:rPr lang="ru-RU" dirty="0" smtClean="0"/>
              <a:t>Изготовление </a:t>
            </a:r>
            <a:r>
              <a:rPr lang="ru-RU" dirty="0"/>
              <a:t>кормушек для птиц.</a:t>
            </a:r>
          </a:p>
          <a:p>
            <a:pPr lvl="0"/>
            <a:r>
              <a:rPr lang="ru-RU" dirty="0"/>
              <a:t>Изготовление элементов русских народных костюмов.</a:t>
            </a:r>
          </a:p>
          <a:p>
            <a:pPr lvl="0"/>
            <a:r>
              <a:rPr lang="ru-RU" dirty="0"/>
              <a:t>Организация выставки изделий народных умельцев.</a:t>
            </a:r>
          </a:p>
          <a:p>
            <a:pPr lvl="0"/>
            <a:r>
              <a:rPr lang="ru-RU" dirty="0"/>
              <a:t>Изготовление стенгазет о профессиях.</a:t>
            </a:r>
          </a:p>
          <a:p>
            <a:pPr lvl="0"/>
            <a:r>
              <a:rPr lang="ru-RU" dirty="0"/>
              <a:t>Создание картотеки пословиц и поговорок о труде.</a:t>
            </a:r>
          </a:p>
          <a:p>
            <a:pPr lvl="0"/>
            <a:r>
              <a:rPr lang="ru-RU" dirty="0"/>
              <a:t>Создание картотеки конспектов по ознакомлению дошкольников с народными промыслами.</a:t>
            </a:r>
          </a:p>
          <a:p>
            <a:endParaRPr lang="ru-RU" dirty="0"/>
          </a:p>
        </p:txBody>
      </p:sp>
    </p:spTree>
    <p:extLst>
      <p:ext uri="{BB962C8B-B14F-4D97-AF65-F5344CB8AC3E}">
        <p14:creationId xmlns:p14="http://schemas.microsoft.com/office/powerpoint/2010/main" val="3806384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594"/>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133" y="166642"/>
            <a:ext cx="3263503" cy="4351338"/>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358" y="166642"/>
            <a:ext cx="3292945" cy="439059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363" y="3092103"/>
            <a:ext cx="4882268" cy="3661701"/>
          </a:xfrm>
          <a:prstGeom prst="rect">
            <a:avLst/>
          </a:prstGeom>
        </p:spPr>
      </p:pic>
    </p:spTree>
    <p:extLst>
      <p:ext uri="{BB962C8B-B14F-4D97-AF65-F5344CB8AC3E}">
        <p14:creationId xmlns:p14="http://schemas.microsoft.com/office/powerpoint/2010/main" val="20828559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57" y="-594"/>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a:stretch>
            <a:fillRect/>
          </a:stretch>
        </p:blipFill>
        <p:spPr>
          <a:xfrm rot="21104529">
            <a:off x="795955" y="659355"/>
            <a:ext cx="4415882" cy="4415882"/>
          </a:xfrm>
          <a:prstGeom prst="rect">
            <a:avLst/>
          </a:prstGeom>
        </p:spPr>
      </p:pic>
      <p:pic>
        <p:nvPicPr>
          <p:cNvPr id="6" name="Рисунок 5"/>
          <p:cNvPicPr>
            <a:picLocks noChangeAspect="1"/>
          </p:cNvPicPr>
          <p:nvPr/>
        </p:nvPicPr>
        <p:blipFill>
          <a:blip r:embed="rId4"/>
          <a:stretch>
            <a:fillRect/>
          </a:stretch>
        </p:blipFill>
        <p:spPr>
          <a:xfrm rot="738628">
            <a:off x="6374688" y="713178"/>
            <a:ext cx="4073289" cy="5431051"/>
          </a:xfrm>
          <a:prstGeom prst="rect">
            <a:avLst/>
          </a:prstGeom>
        </p:spPr>
      </p:pic>
    </p:spTree>
    <p:extLst>
      <p:ext uri="{BB962C8B-B14F-4D97-AF65-F5344CB8AC3E}">
        <p14:creationId xmlns:p14="http://schemas.microsoft.com/office/powerpoint/2010/main" val="581646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99483" y="114391"/>
            <a:ext cx="4933284" cy="3699963"/>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60" y="129993"/>
            <a:ext cx="6091646" cy="456873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190" y="3187211"/>
            <a:ext cx="4699336" cy="3524502"/>
          </a:xfrm>
          <a:prstGeom prst="rect">
            <a:avLst/>
          </a:prstGeom>
        </p:spPr>
      </p:pic>
    </p:spTree>
    <p:extLst>
      <p:ext uri="{BB962C8B-B14F-4D97-AF65-F5344CB8AC3E}">
        <p14:creationId xmlns:p14="http://schemas.microsoft.com/office/powerpoint/2010/main" val="4186852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91006" y="114391"/>
            <a:ext cx="5801784" cy="4351338"/>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10" y="1690688"/>
            <a:ext cx="6572795" cy="4929596"/>
          </a:xfrm>
          <a:prstGeom prst="rect">
            <a:avLst/>
          </a:prstGeom>
        </p:spPr>
      </p:pic>
    </p:spTree>
    <p:extLst>
      <p:ext uri="{BB962C8B-B14F-4D97-AF65-F5344CB8AC3E}">
        <p14:creationId xmlns:p14="http://schemas.microsoft.com/office/powerpoint/2010/main" val="3627924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2511" y="114391"/>
            <a:ext cx="3263503" cy="4351338"/>
          </a:xfr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031" y="114391"/>
            <a:ext cx="3263504" cy="435133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8390" y="114391"/>
            <a:ext cx="3221099" cy="429479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5099" y="2987765"/>
            <a:ext cx="2902676" cy="3870235"/>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6630" y="2944973"/>
            <a:ext cx="2966863" cy="3955817"/>
          </a:xfrm>
          <a:prstGeom prst="rect">
            <a:avLst/>
          </a:prstGeom>
        </p:spPr>
      </p:pic>
    </p:spTree>
    <p:extLst>
      <p:ext uri="{BB962C8B-B14F-4D97-AF65-F5344CB8AC3E}">
        <p14:creationId xmlns:p14="http://schemas.microsoft.com/office/powerpoint/2010/main" val="2901885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rmAutofit fontScale="90000"/>
          </a:bodyPr>
          <a:lstStyle/>
          <a:p>
            <a:r>
              <a:rPr lang="ru-RU" b="1" u="sng" dirty="0" smtClean="0">
                <a:latin typeface="Times New Roman" panose="02020603050405020304" pitchFamily="18" charset="0"/>
                <a:cs typeface="Times New Roman" panose="02020603050405020304" pitchFamily="18" charset="0"/>
              </a:rPr>
              <a:t/>
            </a:r>
            <a:br>
              <a:rPr lang="ru-RU" b="1" u="sng" dirty="0" smtClean="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buNone/>
            </a:pP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3" y="241664"/>
            <a:ext cx="4868091" cy="365106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913" y="241664"/>
            <a:ext cx="4713516" cy="353513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6180" y="3116241"/>
            <a:ext cx="4961709" cy="3721282"/>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110" y="3139973"/>
            <a:ext cx="4958161" cy="3718621"/>
          </a:xfrm>
          <a:prstGeom prst="rect">
            <a:avLst/>
          </a:prstGeom>
        </p:spPr>
      </p:pic>
    </p:spTree>
    <p:extLst>
      <p:ext uri="{BB962C8B-B14F-4D97-AF65-F5344CB8AC3E}">
        <p14:creationId xmlns:p14="http://schemas.microsoft.com/office/powerpoint/2010/main" val="4224266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57" y="0"/>
            <a:ext cx="12193057" cy="6858594"/>
          </a:xfrm>
          <a:prstGeom prst="rect">
            <a:avLst/>
          </a:prstGeom>
        </p:spPr>
      </p:pic>
      <p:sp>
        <p:nvSpPr>
          <p:cNvPr id="2" name="Заголовок 1"/>
          <p:cNvSpPr>
            <a:spLocks noGrp="1"/>
          </p:cNvSpPr>
          <p:nvPr>
            <p:ph type="title"/>
          </p:nvPr>
        </p:nvSpPr>
        <p:spPr/>
        <p:txBody>
          <a:bodyPr>
            <a:normAutofit/>
          </a:bodyPr>
          <a:lstStyle/>
          <a:p>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457200" indent="-457200">
              <a:buAutoNum type="arabicPeriod"/>
            </a:pPr>
            <a:endParaRPr lang="ru-RU" sz="2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AutoNum type="arabicPeriod"/>
            </a:pPr>
            <a:endParaRPr lang="ru-RU" sz="2000" dirty="0">
              <a:latin typeface="Times New Roman" panose="02020603050405020304" pitchFamily="18" charset="0"/>
              <a:cs typeface="Times New Roman" panose="02020603050405020304" pitchFamily="18" charset="0"/>
            </a:endParaRPr>
          </a:p>
          <a:p>
            <a:pPr marL="457200" indent="-457200">
              <a:buAutoNum type="arabicPeriod"/>
            </a:pPr>
            <a:endParaRPr lang="ru-RU" b="1" dirty="0"/>
          </a:p>
          <a:p>
            <a:pPr marL="457200" indent="-457200">
              <a:buAutoNum type="arabicPeriod"/>
            </a:pPr>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735" y="665480"/>
            <a:ext cx="4370070" cy="582676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339" y="365125"/>
            <a:ext cx="3856264" cy="514168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7626" y="828041"/>
            <a:ext cx="4365715" cy="5820953"/>
          </a:xfrm>
          <a:prstGeom prst="rect">
            <a:avLst/>
          </a:prstGeom>
        </p:spPr>
      </p:pic>
    </p:spTree>
    <p:extLst>
      <p:ext uri="{BB962C8B-B14F-4D97-AF65-F5344CB8AC3E}">
        <p14:creationId xmlns:p14="http://schemas.microsoft.com/office/powerpoint/2010/main" val="2294895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9153" cy="6858594"/>
          </a:xfrm>
          <a:prstGeom prst="rect">
            <a:avLst/>
          </a:prstGeom>
        </p:spPr>
      </p:pic>
      <p:sp>
        <p:nvSpPr>
          <p:cNvPr id="2" name="Заголовок 1"/>
          <p:cNvSpPr>
            <a:spLocks noGrp="1"/>
          </p:cNvSpPr>
          <p:nvPr>
            <p:ph type="title"/>
          </p:nvPr>
        </p:nvSpPr>
        <p:spPr/>
        <p:txBody>
          <a:bodyPr/>
          <a:lstStyle/>
          <a:p>
            <a:r>
              <a:rPr lang="ru-RU" b="1" u="sng" dirty="0">
                <a:latin typeface="Times New Roman" panose="02020603050405020304" pitchFamily="18" charset="0"/>
                <a:cs typeface="Times New Roman" panose="02020603050405020304" pitchFamily="18" charset="0"/>
              </a:rPr>
              <a:t>Дальнейшее развитие проекта.</a:t>
            </a:r>
            <a:endParaRPr lang="ru-RU" dirty="0"/>
          </a:p>
        </p:txBody>
      </p:sp>
      <p:sp>
        <p:nvSpPr>
          <p:cNvPr id="3" name="Объект 2"/>
          <p:cNvSpPr>
            <a:spLocks noGrp="1"/>
          </p:cNvSpPr>
          <p:nvPr>
            <p:ph idx="1"/>
          </p:nvPr>
        </p:nvSpPr>
        <p:spPr/>
        <p:txBody>
          <a:bodyPr>
            <a:normAutofit fontScale="92500" lnSpcReduction="10000"/>
          </a:bodyPr>
          <a:lstStyle/>
          <a:p>
            <a:pPr marL="0" indent="0">
              <a:buNone/>
            </a:pPr>
            <a:r>
              <a:rPr lang="ru-RU" dirty="0">
                <a:latin typeface="Times New Roman" panose="02020603050405020304" pitchFamily="18" charset="0"/>
                <a:cs typeface="Times New Roman" panose="02020603050405020304" pitchFamily="18" charset="0"/>
              </a:rPr>
              <a:t>Успешная апробация проекта в практике образовательного процесса  позволяет говорить о перспективности его дальнейшего развития.</a:t>
            </a:r>
          </a:p>
          <a:p>
            <a:pPr marL="0" indent="0">
              <a:buNone/>
            </a:pPr>
            <a:r>
              <a:rPr lang="ru-RU" dirty="0">
                <a:latin typeface="Times New Roman" panose="02020603050405020304" pitchFamily="18" charset="0"/>
                <a:cs typeface="Times New Roman" panose="02020603050405020304" pitchFamily="18" charset="0"/>
              </a:rPr>
              <a:t>Направления деятельности:</a:t>
            </a:r>
          </a:p>
          <a:p>
            <a:pPr lvl="0"/>
            <a:r>
              <a:rPr lang="ru-RU" dirty="0">
                <a:latin typeface="Times New Roman" panose="02020603050405020304" pitchFamily="18" charset="0"/>
                <a:cs typeface="Times New Roman" panose="02020603050405020304" pitchFamily="18" charset="0"/>
              </a:rPr>
              <a:t>продолжить накопление материала по проблеме;</a:t>
            </a:r>
          </a:p>
          <a:p>
            <a:pPr lvl="0"/>
            <a:r>
              <a:rPr lang="ru-RU" dirty="0">
                <a:latin typeface="Times New Roman" panose="02020603050405020304" pitchFamily="18" charset="0"/>
                <a:cs typeface="Times New Roman" panose="02020603050405020304" pitchFamily="18" charset="0"/>
              </a:rPr>
              <a:t>создание дидактического пособия по исследуемой теме для педагогов МБДОУ;</a:t>
            </a:r>
          </a:p>
          <a:p>
            <a:pPr lvl="0"/>
            <a:r>
              <a:rPr lang="ru-RU" dirty="0">
                <a:latin typeface="Times New Roman" panose="02020603050405020304" pitchFamily="18" charset="0"/>
                <a:cs typeface="Times New Roman" panose="02020603050405020304" pitchFamily="18" charset="0"/>
              </a:rPr>
              <a:t>привлечь большее число коллег к решению задач связанных с развитием творческих способностей дошкольников;</a:t>
            </a:r>
          </a:p>
          <a:p>
            <a:pPr lvl="0"/>
            <a:r>
              <a:rPr lang="ru-RU" dirty="0">
                <a:latin typeface="Times New Roman" panose="02020603050405020304" pitchFamily="18" charset="0"/>
                <a:cs typeface="Times New Roman" panose="02020603050405020304" pitchFamily="18" charset="0"/>
              </a:rPr>
              <a:t>пропагандировать идею развития творческих способностей у детей с помощью различных видов игр, среди педагогов дошкольных учреждений города.</a:t>
            </a:r>
          </a:p>
          <a:p>
            <a:endParaRPr lang="ru-RU" dirty="0"/>
          </a:p>
        </p:txBody>
      </p:sp>
    </p:spTree>
    <p:extLst>
      <p:ext uri="{BB962C8B-B14F-4D97-AF65-F5344CB8AC3E}">
        <p14:creationId xmlns:p14="http://schemas.microsoft.com/office/powerpoint/2010/main" val="1519541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9153" cy="6858594"/>
          </a:xfrm>
          <a:prstGeom prst="rect">
            <a:avLst/>
          </a:prstGeom>
        </p:spPr>
      </p:pic>
      <p:sp>
        <p:nvSpPr>
          <p:cNvPr id="2" name="Заголовок 1"/>
          <p:cNvSpPr>
            <a:spLocks noGrp="1"/>
          </p:cNvSpPr>
          <p:nvPr>
            <p:ph type="title"/>
          </p:nvPr>
        </p:nvSpPr>
        <p:spPr/>
        <p:txBody>
          <a:bodyPr/>
          <a:lstStyle/>
          <a:p>
            <a:r>
              <a:rPr lang="ru-RU" b="1" u="sng" dirty="0">
                <a:latin typeface="Times New Roman" panose="02020603050405020304" pitchFamily="18" charset="0"/>
                <a:cs typeface="Times New Roman" panose="02020603050405020304" pitchFamily="18" charset="0"/>
              </a:rPr>
              <a:t>Список литературы: </a:t>
            </a:r>
            <a:br>
              <a:rPr lang="ru-RU" b="1" u="sng" dirty="0">
                <a:latin typeface="Times New Roman" panose="02020603050405020304" pitchFamily="18" charset="0"/>
                <a:cs typeface="Times New Roman" panose="02020603050405020304" pitchFamily="18" charset="0"/>
              </a:rPr>
            </a:br>
            <a:endParaRPr lang="ru-RU" dirty="0"/>
          </a:p>
        </p:txBody>
      </p:sp>
      <p:sp>
        <p:nvSpPr>
          <p:cNvPr id="3" name="Объект 2"/>
          <p:cNvSpPr>
            <a:spLocks noGrp="1"/>
          </p:cNvSpPr>
          <p:nvPr>
            <p:ph idx="1"/>
          </p:nvPr>
        </p:nvSpPr>
        <p:spPr/>
        <p:txBody>
          <a:bodyPr>
            <a:normAutofit fontScale="77500" lnSpcReduction="20000"/>
          </a:bodyPr>
          <a:lstStyle/>
          <a:p>
            <a:pPr marL="457200" indent="-457200">
              <a:buAutoNum type="arabicPeriod"/>
            </a:pPr>
            <a:r>
              <a:rPr lang="ru-RU" dirty="0">
                <a:latin typeface="Times New Roman" panose="02020603050405020304" pitchFamily="18" charset="0"/>
                <a:cs typeface="Times New Roman" panose="02020603050405020304" pitchFamily="18" charset="0"/>
              </a:rPr>
              <a:t>Примерная Образовательная Программа дошкольного образования «От рождения до школы», под ред. Н.Е. </a:t>
            </a:r>
            <a:r>
              <a:rPr lang="ru-RU" dirty="0" err="1">
                <a:latin typeface="Times New Roman" panose="02020603050405020304" pitchFamily="18" charset="0"/>
                <a:cs typeface="Times New Roman" panose="02020603050405020304" pitchFamily="18" charset="0"/>
              </a:rPr>
              <a:t>Вераксы</a:t>
            </a:r>
            <a:r>
              <a:rPr lang="ru-RU" dirty="0">
                <a:latin typeface="Times New Roman" panose="02020603050405020304" pitchFamily="18" charset="0"/>
                <a:cs typeface="Times New Roman" panose="02020603050405020304" pitchFamily="18" charset="0"/>
              </a:rPr>
              <a:t>. – Мозаика-Синтез, Москва, 2014.</a:t>
            </a:r>
          </a:p>
          <a:p>
            <a:pPr marL="457200" indent="-457200">
              <a:buAutoNum type="arabicPeriod"/>
            </a:pPr>
            <a:r>
              <a:rPr lang="ru-RU" dirty="0">
                <a:latin typeface="Times New Roman" panose="02020603050405020304" pitchFamily="18" charset="0"/>
                <a:cs typeface="Times New Roman" panose="02020603050405020304" pitchFamily="18" charset="0"/>
              </a:rPr>
              <a:t>Дошкольник и труд. Теория и методика трудового воспитания. Пособие для педагогов дошкольных учреждений. Р.С. Буре. – Мозаика-Синтез, Москва, 2014.</a:t>
            </a:r>
          </a:p>
          <a:p>
            <a:pPr marL="457200" indent="-457200">
              <a:buFont typeface="Arial" panose="020B0604020202020204" pitchFamily="34" charset="0"/>
              <a:buAutoNum type="arabicPeriod"/>
            </a:pPr>
            <a:r>
              <a:rPr lang="ru-RU" dirty="0">
                <a:latin typeface="Times New Roman" panose="02020603050405020304" pitchFamily="18" charset="0"/>
                <a:cs typeface="Times New Roman" panose="02020603050405020304" pitchFamily="18" charset="0"/>
              </a:rPr>
              <a:t>Трудовое воспитание в детском саду. Программа и методические рекомендации. Для занятий с детьми 2-7 лет. </a:t>
            </a:r>
            <a:r>
              <a:rPr lang="ru-RU" dirty="0" err="1">
                <a:latin typeface="Times New Roman" panose="02020603050405020304" pitchFamily="18" charset="0"/>
                <a:cs typeface="Times New Roman" panose="02020603050405020304" pitchFamily="18" charset="0"/>
              </a:rPr>
              <a:t>Л.В.Куцакова</a:t>
            </a:r>
            <a:r>
              <a:rPr lang="ru-RU" dirty="0">
                <a:latin typeface="Times New Roman" panose="02020603050405020304" pitchFamily="18" charset="0"/>
                <a:cs typeface="Times New Roman" panose="02020603050405020304" pitchFamily="18" charset="0"/>
              </a:rPr>
              <a:t>. – Мозаика-Синтез, Москва, 2016.</a:t>
            </a:r>
          </a:p>
          <a:p>
            <a:pPr marL="457200" indent="-457200">
              <a:buFont typeface="Arial" panose="020B0604020202020204" pitchFamily="34" charset="0"/>
              <a:buAutoNum type="arabicPeriod"/>
            </a:pPr>
            <a:r>
              <a:rPr lang="ru-RU" dirty="0">
                <a:latin typeface="Times New Roman" panose="02020603050405020304" pitchFamily="18" charset="0"/>
                <a:cs typeface="Times New Roman" panose="02020603050405020304" pitchFamily="18" charset="0"/>
              </a:rPr>
              <a:t>Конструирование и ручной труд в детском саду. Программа и методические рекомендации. Для детей 2-7 лет. </a:t>
            </a:r>
            <a:r>
              <a:rPr lang="ru-RU" dirty="0" err="1">
                <a:latin typeface="Times New Roman" panose="02020603050405020304" pitchFamily="18" charset="0"/>
                <a:cs typeface="Times New Roman" panose="02020603050405020304" pitchFamily="18" charset="0"/>
              </a:rPr>
              <a:t>Л.В.Куцакова</a:t>
            </a:r>
            <a:r>
              <a:rPr lang="ru-RU" dirty="0">
                <a:latin typeface="Times New Roman" panose="02020603050405020304" pitchFamily="18" charset="0"/>
                <a:cs typeface="Times New Roman" panose="02020603050405020304" pitchFamily="18" charset="0"/>
              </a:rPr>
              <a:t>. – Мозаика-Синтез, Москва, 2016.</a:t>
            </a:r>
          </a:p>
          <a:p>
            <a:pPr marL="457200" indent="-457200">
              <a:buFont typeface="Arial" panose="020B0604020202020204" pitchFamily="34" charset="0"/>
              <a:buAutoNum type="arabicPeriod"/>
            </a:pPr>
            <a:r>
              <a:rPr lang="ru-RU" dirty="0">
                <a:latin typeface="Times New Roman" panose="02020603050405020304" pitchFamily="18" charset="0"/>
                <a:cs typeface="Times New Roman" panose="02020603050405020304" pitchFamily="18" charset="0"/>
              </a:rPr>
              <a:t>Князева, </a:t>
            </a:r>
            <a:r>
              <a:rPr lang="ru-RU" dirty="0" err="1">
                <a:latin typeface="Times New Roman" panose="02020603050405020304" pitchFamily="18" charset="0"/>
                <a:cs typeface="Times New Roman" panose="02020603050405020304" pitchFamily="18" charset="0"/>
              </a:rPr>
              <a:t>Маханева</a:t>
            </a:r>
            <a:r>
              <a:rPr lang="ru-RU" dirty="0">
                <a:latin typeface="Times New Roman" panose="02020603050405020304" pitchFamily="18" charset="0"/>
                <a:cs typeface="Times New Roman" panose="02020603050405020304" pitchFamily="18" charset="0"/>
              </a:rPr>
              <a:t>: Приобщение детей к истокам русской народной культуры: Программа. Учебно-методическое пособие. Детство-Пресс, 2016.</a:t>
            </a:r>
          </a:p>
          <a:p>
            <a:pPr marL="457200" indent="-457200">
              <a:buFont typeface="Arial" panose="020B0604020202020204" pitchFamily="34" charset="0"/>
              <a:buAutoNum type="arabicPeriod"/>
            </a:pPr>
            <a:r>
              <a:rPr lang="ru-RU" dirty="0">
                <a:latin typeface="Times New Roman" panose="02020603050405020304" pitchFamily="18" charset="0"/>
                <a:cs typeface="Times New Roman" panose="02020603050405020304" pitchFamily="18" charset="0"/>
              </a:rPr>
              <a:t>Ознакомление детей младшего и среднего дошкольного возраста с русским народным творчеством</a:t>
            </a:r>
            <a:r>
              <a:rPr lang="ru-RU" b="1" dirty="0"/>
              <a:t>. </a:t>
            </a:r>
            <a:r>
              <a:rPr lang="ru-RU" dirty="0">
                <a:latin typeface="Times New Roman" panose="02020603050405020304" pitchFamily="18" charset="0"/>
                <a:cs typeface="Times New Roman" panose="02020603050405020304" pitchFamily="18" charset="0"/>
              </a:rPr>
              <a:t>Бойчук И.А. Детство-Пресс, 2018.</a:t>
            </a:r>
            <a:br>
              <a:rPr lang="ru-RU" dirty="0">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647650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18642"/>
            <a:ext cx="12192000" cy="6858000"/>
          </a:xfrm>
          <a:prstGeom prst="rect">
            <a:avLst/>
          </a:prstGeom>
        </p:spPr>
      </p:pic>
      <p:sp>
        <p:nvSpPr>
          <p:cNvPr id="2" name="Заголовок 1"/>
          <p:cNvSpPr>
            <a:spLocks noGrp="1"/>
          </p:cNvSpPr>
          <p:nvPr>
            <p:ph type="title"/>
          </p:nvPr>
        </p:nvSpPr>
        <p:spPr/>
        <p:txBody>
          <a:bodyPr>
            <a:noAutofit/>
          </a:bodyPr>
          <a:lstStyle/>
          <a:p>
            <a:r>
              <a:rPr lang="ru-RU" sz="7200" b="1" u="sng" dirty="0" smtClean="0">
                <a:latin typeface="Times New Roman" panose="02020603050405020304" pitchFamily="18" charset="0"/>
                <a:cs typeface="Times New Roman" panose="02020603050405020304" pitchFamily="18" charset="0"/>
              </a:rPr>
              <a:t>Гипотеза проекта.</a:t>
            </a:r>
            <a:r>
              <a:rPr lang="ru-RU" sz="7200" dirty="0" smtClean="0">
                <a:latin typeface="Times New Roman" panose="02020603050405020304" pitchFamily="18" charset="0"/>
                <a:cs typeface="Times New Roman" panose="02020603050405020304" pitchFamily="18" charset="0"/>
              </a:rPr>
              <a:t/>
            </a:r>
            <a:br>
              <a:rPr lang="ru-RU" sz="7200" dirty="0" smtClean="0">
                <a:latin typeface="Times New Roman" panose="02020603050405020304" pitchFamily="18" charset="0"/>
                <a:cs typeface="Times New Roman" panose="02020603050405020304" pitchFamily="18" charset="0"/>
              </a:rPr>
            </a:br>
            <a:endParaRPr lang="ru-RU" sz="7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p:txBody>
          <a:bodyPr/>
          <a:lstStyle/>
          <a:p>
            <a:pPr marL="0" indent="0">
              <a:buNone/>
            </a:pPr>
            <a:r>
              <a:rPr lang="ru-RU" dirty="0" smtClean="0"/>
              <a:t>Формирование </a:t>
            </a:r>
            <a:r>
              <a:rPr lang="ru-RU" dirty="0"/>
              <a:t>представлений детей дошкольного возраста о мире труда и профессий будет эффективным, если:</a:t>
            </a:r>
            <a:br>
              <a:rPr lang="ru-RU" dirty="0"/>
            </a:br>
            <a:r>
              <a:rPr lang="ru-RU" dirty="0"/>
              <a:t>- осуществляется ознакомление дошкольников с миром труда и профессий посредством дидактических, подвижных, развивающих, настольно-печатных, сюжетно-ролевых игр;</a:t>
            </a:r>
            <a:br>
              <a:rPr lang="ru-RU" dirty="0"/>
            </a:br>
            <a:r>
              <a:rPr lang="ru-RU" dirty="0"/>
              <a:t>- используются разнообразные методы и средства формирования представлений дошкольников о мире профессий; </a:t>
            </a:r>
            <a:br>
              <a:rPr lang="ru-RU" dirty="0"/>
            </a:br>
            <a:r>
              <a:rPr lang="ru-RU" dirty="0"/>
              <a:t>- создана доступная, комфортная предметно-развивающая среда.</a:t>
            </a:r>
          </a:p>
          <a:p>
            <a:endParaRPr lang="ru-RU" dirty="0"/>
          </a:p>
        </p:txBody>
      </p:sp>
    </p:spTree>
    <p:extLst>
      <p:ext uri="{BB962C8B-B14F-4D97-AF65-F5344CB8AC3E}">
        <p14:creationId xmlns:p14="http://schemas.microsoft.com/office/powerpoint/2010/main" val="1794415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rmAutofit/>
          </a:bodyPr>
          <a:lstStyle/>
          <a:p>
            <a:r>
              <a:rPr lang="ru-RU" sz="7200" b="1" dirty="0" smtClean="0">
                <a:latin typeface="Times New Roman" panose="02020603050405020304" pitchFamily="18" charset="0"/>
                <a:cs typeface="Times New Roman" panose="02020603050405020304" pitchFamily="18" charset="0"/>
              </a:rPr>
              <a:t>Цель проекта</a:t>
            </a:r>
            <a:r>
              <a:rPr lang="ru-RU" sz="7200" dirty="0" smtClean="0">
                <a:latin typeface="Times New Roman" panose="02020603050405020304" pitchFamily="18" charset="0"/>
                <a:cs typeface="Times New Roman" panose="02020603050405020304" pitchFamily="18" charset="0"/>
              </a:rPr>
              <a:t>:</a:t>
            </a:r>
            <a:endParaRPr lang="ru-RU" sz="7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buNone/>
            </a:pPr>
            <a:r>
              <a:rPr lang="ru-RU" b="1" dirty="0" smtClean="0">
                <a:latin typeface="Times New Roman" panose="02020603050405020304" pitchFamily="18" charset="0"/>
                <a:cs typeface="Times New Roman" panose="02020603050405020304" pitchFamily="18" charset="0"/>
              </a:rPr>
              <a:t>расширять </a:t>
            </a:r>
            <a:r>
              <a:rPr lang="ru-RU" b="1" dirty="0">
                <a:latin typeface="Times New Roman" panose="02020603050405020304" pitchFamily="18" charset="0"/>
                <a:cs typeface="Times New Roman" panose="02020603050405020304" pitchFamily="18" charset="0"/>
              </a:rPr>
              <a:t>представления детей о профессиях, которыми владели люди в России до 20 века; </a:t>
            </a:r>
            <a:r>
              <a:rPr lang="ru-RU" b="1" dirty="0" smtClean="0">
                <a:latin typeface="Times New Roman" panose="02020603050405020304" pitchFamily="18" charset="0"/>
                <a:cs typeface="Times New Roman" panose="02020603050405020304" pitchFamily="18" charset="0"/>
              </a:rPr>
              <a:t>расширять </a:t>
            </a:r>
            <a:r>
              <a:rPr lang="ru-RU" b="1" dirty="0">
                <a:latin typeface="Times New Roman" panose="02020603050405020304" pitchFamily="18" charset="0"/>
                <a:cs typeface="Times New Roman" panose="02020603050405020304" pitchFamily="18" charset="0"/>
              </a:rPr>
              <a:t>представления детей о профессиях, которые актуальны в современном мире, воспитывать чувство уважения к труду взрослых; познакомить детей с орудиями труда прошлого и настоящего; познакомить детей с различными формами фольклора, воспевающими труд, профессии старины; помочь детям определиться с первоначальным выбором профессии, помочь обосновать детям выбор, формировать у детей среднего дошкольного возраста первичные трудовые навыки. </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725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rmAutofit fontScale="90000"/>
          </a:bodyPr>
          <a:lstStyle/>
          <a:p>
            <a:r>
              <a:rPr lang="ru-RU" sz="7200" b="1" dirty="0" smtClean="0">
                <a:latin typeface="Times New Roman" panose="02020603050405020304" pitchFamily="18" charset="0"/>
                <a:cs typeface="Times New Roman" panose="02020603050405020304" pitchFamily="18" charset="0"/>
              </a:rPr>
              <a:t/>
            </a:r>
            <a:br>
              <a:rPr lang="ru-RU" sz="7200" b="1" dirty="0" smtClean="0">
                <a:latin typeface="Times New Roman" panose="02020603050405020304" pitchFamily="18" charset="0"/>
                <a:cs typeface="Times New Roman" panose="02020603050405020304" pitchFamily="18" charset="0"/>
              </a:rPr>
            </a:br>
            <a:r>
              <a:rPr lang="ru-RU" sz="7200" b="1" dirty="0" smtClean="0">
                <a:latin typeface="Times New Roman" panose="02020603050405020304" pitchFamily="18" charset="0"/>
                <a:cs typeface="Times New Roman" panose="02020603050405020304" pitchFamily="18" charset="0"/>
              </a:rPr>
              <a:t>Задачи проекта</a:t>
            </a:r>
            <a:r>
              <a:rPr lang="ru-RU" sz="7200" dirty="0" smtClean="0">
                <a:latin typeface="Times New Roman" panose="02020603050405020304" pitchFamily="18" charset="0"/>
                <a:cs typeface="Times New Roman" panose="02020603050405020304" pitchFamily="18" charset="0"/>
              </a:rPr>
              <a:t>:</a:t>
            </a:r>
            <a:br>
              <a:rPr lang="ru-RU" sz="7200" dirty="0" smtClean="0">
                <a:latin typeface="Times New Roman" panose="02020603050405020304" pitchFamily="18" charset="0"/>
                <a:cs typeface="Times New Roman" panose="02020603050405020304" pitchFamily="18" charset="0"/>
              </a:rPr>
            </a:br>
            <a:endParaRPr lang="ru-RU" sz="7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buNone/>
            </a:pPr>
            <a:r>
              <a:rPr lang="ru-RU" dirty="0" smtClean="0"/>
              <a:t>- </a:t>
            </a:r>
            <a:r>
              <a:rPr lang="ru-RU" dirty="0"/>
              <a:t>вызвать интерес к профессиональной деятельности взрослых; </a:t>
            </a:r>
          </a:p>
          <a:p>
            <a:pPr marL="0" indent="0">
              <a:buNone/>
            </a:pPr>
            <a:r>
              <a:rPr lang="ru-RU" dirty="0" smtClean="0"/>
              <a:t>- сформировать </a:t>
            </a:r>
            <a:r>
              <a:rPr lang="ru-RU" dirty="0"/>
              <a:t>представления детей о профессиях (название, предметы – помощники, содержание трудовой деятельности); </a:t>
            </a:r>
          </a:p>
          <a:p>
            <a:pPr marL="0" indent="0">
              <a:buNone/>
            </a:pPr>
            <a:r>
              <a:rPr lang="ru-RU" dirty="0"/>
              <a:t>- расширить и обогатить активный и пассивный словарь детей.</a:t>
            </a:r>
          </a:p>
        </p:txBody>
      </p:sp>
    </p:spTree>
    <p:extLst>
      <p:ext uri="{BB962C8B-B14F-4D97-AF65-F5344CB8AC3E}">
        <p14:creationId xmlns:p14="http://schemas.microsoft.com/office/powerpoint/2010/main" val="2562549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Autofit/>
          </a:bodyPr>
          <a:lstStyle/>
          <a:p>
            <a:r>
              <a:rPr lang="ru-RU" sz="6000" b="1" dirty="0">
                <a:latin typeface="Times New Roman" panose="02020603050405020304" pitchFamily="18" charset="0"/>
                <a:cs typeface="Times New Roman" panose="02020603050405020304" pitchFamily="18" charset="0"/>
              </a:rPr>
              <a:t>Предполагаемые результаты:</a:t>
            </a:r>
            <a:r>
              <a:rPr lang="ru-RU" sz="6000" dirty="0">
                <a:latin typeface="Times New Roman" panose="02020603050405020304" pitchFamily="18" charset="0"/>
                <a:cs typeface="Times New Roman" panose="02020603050405020304" pitchFamily="18" charset="0"/>
              </a:rPr>
              <a:t/>
            </a:r>
            <a:br>
              <a:rPr lang="ru-RU" sz="6000" dirty="0">
                <a:latin typeface="Times New Roman" panose="02020603050405020304" pitchFamily="18" charset="0"/>
                <a:cs typeface="Times New Roman" panose="02020603050405020304" pitchFamily="18" charset="0"/>
              </a:rPr>
            </a:br>
            <a:endParaRPr lang="ru-RU" sz="6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buNone/>
            </a:pPr>
            <a:r>
              <a:rPr lang="ru-RU" sz="2400" b="1" dirty="0">
                <a:latin typeface="Times New Roman" panose="02020603050405020304" pitchFamily="18" charset="0"/>
                <a:cs typeface="Times New Roman" panose="02020603050405020304" pitchFamily="18" charset="0"/>
              </a:rPr>
              <a:t>Знают</a:t>
            </a:r>
            <a:r>
              <a:rPr lang="ru-RU" sz="2400" dirty="0">
                <a:latin typeface="Times New Roman" panose="02020603050405020304" pitchFamily="18" charset="0"/>
                <a:cs typeface="Times New Roman" panose="02020603050405020304" pitchFamily="18" charset="0"/>
              </a:rPr>
              <a:t>:</a:t>
            </a:r>
          </a:p>
          <a:p>
            <a:pPr marL="0" indent="0">
              <a:buNone/>
            </a:pPr>
            <a:r>
              <a:rPr lang="ru-RU" sz="2400" dirty="0">
                <a:latin typeface="Times New Roman" panose="02020603050405020304" pitchFamily="18" charset="0"/>
                <a:cs typeface="Times New Roman" panose="02020603050405020304" pitchFamily="18" charset="0"/>
              </a:rPr>
              <a:t>- названия профессий;</a:t>
            </a:r>
          </a:p>
          <a:p>
            <a:pPr marL="0" indent="0">
              <a:buNone/>
            </a:pPr>
            <a:r>
              <a:rPr lang="ru-RU" sz="2400" dirty="0">
                <a:latin typeface="Times New Roman" panose="02020603050405020304" pitchFamily="18" charset="0"/>
                <a:cs typeface="Times New Roman" panose="02020603050405020304" pitchFamily="18" charset="0"/>
              </a:rPr>
              <a:t>- названия «устаревших» профессий;</a:t>
            </a:r>
          </a:p>
          <a:p>
            <a:pPr marL="0" indent="0">
              <a:buNone/>
            </a:pPr>
            <a:r>
              <a:rPr lang="ru-RU" sz="2400" dirty="0">
                <a:latin typeface="Times New Roman" panose="02020603050405020304" pitchFamily="18" charset="0"/>
                <a:cs typeface="Times New Roman" panose="02020603050405020304" pitchFamily="18" charset="0"/>
              </a:rPr>
              <a:t>- орудия труда, которые использовали в старину;</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орудия труда, используемые в определенных профессиях;</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где работают их родители и кем, что делают на рабочем месте;</a:t>
            </a:r>
          </a:p>
          <a:p>
            <a:pPr marL="0" indent="0">
              <a:buNone/>
            </a:pPr>
            <a:r>
              <a:rPr lang="ru-RU" sz="2400" dirty="0">
                <a:latin typeface="Times New Roman" panose="02020603050405020304" pitchFamily="18" charset="0"/>
                <a:cs typeface="Times New Roman" panose="02020603050405020304" pitchFamily="18" charset="0"/>
              </a:rPr>
              <a:t>- художественные произведения различных форм фольклора о профессиях;</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правила безопасности при выполнении определенного вида работы.</a:t>
            </a:r>
          </a:p>
        </p:txBody>
      </p:sp>
    </p:spTree>
    <p:extLst>
      <p:ext uri="{BB962C8B-B14F-4D97-AF65-F5344CB8AC3E}">
        <p14:creationId xmlns:p14="http://schemas.microsoft.com/office/powerpoint/2010/main" val="3703979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rmAutofit/>
          </a:bodyPr>
          <a:lstStyle/>
          <a:p>
            <a:r>
              <a:rPr lang="ru-RU" sz="7200" b="1" dirty="0" smtClean="0">
                <a:latin typeface="Times New Roman" panose="02020603050405020304" pitchFamily="18" charset="0"/>
                <a:cs typeface="Times New Roman" panose="02020603050405020304" pitchFamily="18" charset="0"/>
              </a:rPr>
              <a:t>Умеют:</a:t>
            </a:r>
            <a:endParaRPr lang="ru-RU" sz="7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buNone/>
            </a:pPr>
            <a:r>
              <a:rPr lang="ru-RU" dirty="0" smtClean="0"/>
              <a:t>- </a:t>
            </a:r>
            <a:r>
              <a:rPr lang="ru-RU" dirty="0">
                <a:latin typeface="Times New Roman" panose="02020603050405020304" pitchFamily="18" charset="0"/>
                <a:cs typeface="Times New Roman" panose="02020603050405020304" pitchFamily="18" charset="0"/>
              </a:rPr>
              <a:t>узнавать и называть профессии людей по внешнему виду, по виду деятельности, по предметам, нужным для работы;</a:t>
            </a:r>
          </a:p>
          <a:p>
            <a:pPr marL="0" indent="0">
              <a:buNone/>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выполнять элементарные действия присущие определенным профессиям;</a:t>
            </a:r>
          </a:p>
          <a:p>
            <a:pPr marL="0" indent="0">
              <a:buNone/>
            </a:pPr>
            <a:r>
              <a:rPr lang="ru-RU" dirty="0">
                <a:latin typeface="Times New Roman" panose="02020603050405020304" pitchFamily="18" charset="0"/>
                <a:cs typeface="Times New Roman" panose="02020603050405020304" pitchFamily="18" charset="0"/>
              </a:rPr>
              <a:t> - распределять роли, развивать сюжет, строить диалоги, использовать необходимые атрибуты в ролевых играх на тему профессий. </a:t>
            </a:r>
          </a:p>
          <a:p>
            <a:endParaRPr lang="ru-RU" dirty="0"/>
          </a:p>
        </p:txBody>
      </p:sp>
    </p:spTree>
    <p:extLst>
      <p:ext uri="{BB962C8B-B14F-4D97-AF65-F5344CB8AC3E}">
        <p14:creationId xmlns:p14="http://schemas.microsoft.com/office/powerpoint/2010/main" val="3174624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noAutofit/>
          </a:bodyPr>
          <a:lstStyle/>
          <a:p>
            <a:r>
              <a:rPr lang="ru-RU" sz="7200" b="1" dirty="0" smtClean="0">
                <a:latin typeface="Times New Roman" panose="02020603050405020304" pitchFamily="18" charset="0"/>
                <a:cs typeface="Times New Roman" panose="02020603050405020304" pitchFamily="18" charset="0"/>
              </a:rPr>
              <a:t/>
            </a:r>
            <a:br>
              <a:rPr lang="ru-RU" sz="7200" b="1" dirty="0" smtClean="0">
                <a:latin typeface="Times New Roman" panose="02020603050405020304" pitchFamily="18" charset="0"/>
                <a:cs typeface="Times New Roman" panose="02020603050405020304" pitchFamily="18" charset="0"/>
              </a:rPr>
            </a:br>
            <a:r>
              <a:rPr lang="ru-RU" sz="7200" b="1" dirty="0" smtClean="0">
                <a:latin typeface="Times New Roman" panose="02020603050405020304" pitchFamily="18" charset="0"/>
                <a:cs typeface="Times New Roman" panose="02020603050405020304" pitchFamily="18" charset="0"/>
              </a:rPr>
              <a:t>Имеют представления</a:t>
            </a:r>
            <a:r>
              <a:rPr lang="ru-RU" sz="7200" dirty="0" smtClean="0">
                <a:latin typeface="Times New Roman" panose="02020603050405020304" pitchFamily="18" charset="0"/>
                <a:cs typeface="Times New Roman" panose="02020603050405020304" pitchFamily="18" charset="0"/>
              </a:rPr>
              <a:t>:</a:t>
            </a:r>
            <a:br>
              <a:rPr lang="ru-RU" sz="7200" dirty="0" smtClean="0">
                <a:latin typeface="Times New Roman" panose="02020603050405020304" pitchFamily="18" charset="0"/>
                <a:cs typeface="Times New Roman" panose="02020603050405020304" pitchFamily="18" charset="0"/>
              </a:rPr>
            </a:br>
            <a:endParaRPr lang="ru-RU" sz="7200" dirty="0"/>
          </a:p>
        </p:txBody>
      </p:sp>
      <p:sp>
        <p:nvSpPr>
          <p:cNvPr id="3" name="Объект 2"/>
          <p:cNvSpPr>
            <a:spLocks noGrp="1"/>
          </p:cNvSpPr>
          <p:nvPr>
            <p:ph idx="1"/>
          </p:nvPr>
        </p:nvSpPr>
        <p:spPr/>
        <p:txBody>
          <a:bodyPr/>
          <a:lstStyle/>
          <a:p>
            <a:pPr marL="0" indent="0">
              <a:buNone/>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 необычных профессиях; </a:t>
            </a:r>
          </a:p>
          <a:p>
            <a:pPr marL="0" indent="0">
              <a:buNone/>
            </a:pPr>
            <a:r>
              <a:rPr lang="ru-RU" dirty="0">
                <a:latin typeface="Times New Roman" panose="02020603050405020304" pitchFamily="18" charset="0"/>
                <a:cs typeface="Times New Roman" panose="02020603050405020304" pitchFamily="18" charset="0"/>
              </a:rPr>
              <a:t>- о профессиях ныне неактуальных.</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570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TotalTime>
  <Words>1751</Words>
  <Application>Microsoft Office PowerPoint</Application>
  <PresentationFormat>Широкоэкранный</PresentationFormat>
  <Paragraphs>144</Paragraphs>
  <Slides>39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39</vt:i4>
      </vt:variant>
    </vt:vector>
  </HeadingPairs>
  <TitlesOfParts>
    <vt:vector size="46" baseType="lpstr">
      <vt:lpstr>Arial</vt:lpstr>
      <vt:lpstr>Calibri</vt:lpstr>
      <vt:lpstr>Calibri Light</vt:lpstr>
      <vt:lpstr>Gabriola</vt:lpstr>
      <vt:lpstr>Times New Roman</vt:lpstr>
      <vt:lpstr>Wingdings</vt:lpstr>
      <vt:lpstr>Тема Office</vt:lpstr>
      <vt:lpstr>Муниципальное Бюджетное Дошкольное Образовательное Учреждение Республики Крым города Керчи «Детский сад №60 «Радуга»</vt:lpstr>
      <vt:lpstr>  Паспорт проекта:  </vt:lpstr>
      <vt:lpstr>Актуальность.        Формирование обобщенных представлений о значимости труда взрослых требует наличие у детей прежде всего четких понятий о том, что в каждом конкретном процессе достигается результат, имеющий точное значение – удовлетворять ту или иную потребность. Следовательно, знание назначения вещи позволит ребенку понять конкретную ценность каждого процесса (мытья посуды, шитья шапочки, приготовления котлет и т.п.).         Ознакомление с трудовой деятельностью взрослых имеет решающее значение для формирования у ребенка первоначальных преставлений о роли труда и значимости профессий в жизни общества.         Мы, педагоги, готовим детей к тому, чтобы они в свое время могли смело вступить в самостоятельную жизнь. Поэтому знания о труде должны занимать одно из ведущих мест в образовательной работе детского сада.         Вся работа, осуществляемая в МБДОУ по ознакомлению детей с профессиями, должна строится с учетом принципа интеграции образовательных областей в соответствии с возрастными возможностями и особенностями воспитанников. Интеграционный подход дает возможность развивать в единстве познавательную, эмоциональную и практическую сферы личности ребенка. Знакомство детей с профессиями на основе интегративного подхода позволяет организовать различные виды деятельности, подчиненные одной цели – ознакомление с той или иной профессией.         Как воспитать в ребёнке чувство уважения к своей Родине, к людям, делающим свою Родину богатой, красивой, счастливой, как сформировать в ребёнке чувство уважения к результатам труда окружающих его людей, если ребёнок не знает истории своей страны, не знает, как «становилась на ноги» экономика страны, как приумножались богатства Родины? Вот именно поэтому нами было принято решение формировать ценностное отношение дошкольников к труду взрослых, окуная ребёнка в быт дореволюционной России, знакомя их с профессиями старины.   </vt:lpstr>
      <vt:lpstr>Гипотеза проекта. </vt:lpstr>
      <vt:lpstr>Цель проекта:</vt:lpstr>
      <vt:lpstr> Задачи проекта: </vt:lpstr>
      <vt:lpstr>Предполагаемые результаты: </vt:lpstr>
      <vt:lpstr>Умеют:</vt:lpstr>
      <vt:lpstr> Имеют представления: </vt:lpstr>
      <vt:lpstr> Постановка проблемы. </vt:lpstr>
      <vt:lpstr>I этап. Разработка проекта. </vt:lpstr>
      <vt:lpstr>Презентация PowerPoint</vt:lpstr>
      <vt:lpstr>Презентация PowerPoint</vt:lpstr>
      <vt:lpstr>Презентация PowerPoint</vt:lpstr>
      <vt:lpstr>Презентация PowerPoint</vt:lpstr>
      <vt:lpstr>Презентация PowerPoint</vt:lpstr>
      <vt:lpstr> II этап. Реализация проекта. Физическое развитие </vt:lpstr>
      <vt:lpstr>Презентация PowerPoint</vt:lpstr>
      <vt:lpstr>Презентация PowerPoint</vt:lpstr>
      <vt:lpstr>Презентация PowerPoint</vt:lpstr>
      <vt:lpstr>Презентация PowerPoint</vt:lpstr>
      <vt:lpstr>Социально-коммуникативное развитие</vt:lpstr>
      <vt:lpstr>Презентация PowerPoint</vt:lpstr>
      <vt:lpstr>Познавательное развитие</vt:lpstr>
      <vt:lpstr>Презентация PowerPoint</vt:lpstr>
      <vt:lpstr>Речевое развитие.</vt:lpstr>
      <vt:lpstr>Художественно-эстетическое развитие.</vt:lpstr>
      <vt:lpstr>Презентация PowerPoint</vt:lpstr>
      <vt:lpstr>Работа с родителями. </vt:lpstr>
      <vt:lpstr>III этап. Итоговый. </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Дальнейшее развитие проекта.</vt:lpstr>
      <vt:lpstr>Список литературы: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РК«Детский сад №60 «Радуга»</dc:title>
  <dc:creator>admin</dc:creator>
  <cp:lastModifiedBy>admin</cp:lastModifiedBy>
  <cp:revision>22</cp:revision>
  <dcterms:created xsi:type="dcterms:W3CDTF">2019-03-16T15:46:10Z</dcterms:created>
  <dcterms:modified xsi:type="dcterms:W3CDTF">2019-03-31T09:24:55Z</dcterms:modified>
</cp:coreProperties>
</file>