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4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4.png" ContentType="image/png"/>
  <Override PartName="/ppt/media/image2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9" name="" descr=""/>
          <p:cNvPicPr/>
          <p:nvPr/>
        </p:nvPicPr>
        <p:blipFill>
          <a:blip r:embed="rId2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220" name="" descr=""/>
          <p:cNvPicPr/>
          <p:nvPr/>
        </p:nvPicPr>
        <p:blipFill>
          <a:blip r:embed="rId3"/>
          <a:stretch/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000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ubTitle"/>
          </p:nvPr>
        </p:nvSpPr>
        <p:spPr>
          <a:xfrm>
            <a:off x="2286000" y="5003280"/>
            <a:ext cx="6171840" cy="13712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575f6d"/>
                </a:solidFill>
                <a:latin typeface="Century Schoolbook"/>
              </a:rPr>
              <a:t>Образец подзаголовка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ru-RU" sz="1200" strike="noStrike">
                <a:solidFill>
                  <a:srgbClr val="575f6d"/>
                </a:solidFill>
                <a:latin typeface="Century Schoolbook"/>
              </a:rPr>
              <a:t>19.1.17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0" name="CustomShape 11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Line 1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9" name="Line 20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20" name="CustomShape 21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FF7433AF-1060-4ACC-9D3D-D94C3FC0CE1B}" type="slidenum">
              <a:rPr b="1" lang="ru-RU" sz="1400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entury School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entury Schoolbook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63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64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65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67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000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/>
          </a:p>
        </p:txBody>
      </p:sp>
      <p:sp>
        <p:nvSpPr>
          <p:cNvPr id="69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100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60000"/>
              <a:buFont typeface="Wingdings" charset="2"/>
              <a:buChar char=""/>
            </a:pPr>
            <a:r>
              <a:rPr lang="ru-RU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60000"/>
              <a:buFont typeface="Wingdings" charset="2"/>
              <a:buChar char=""/>
            </a:pPr>
            <a:r>
              <a:rPr lang="ru-RU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8000"/>
              <a:buFont typeface="Wingdings 2" charset="2"/>
              <a:buChar char=""/>
            </a:pPr>
            <a:r>
              <a:rPr lang="ru-RU" sz="1600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70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ru-RU" sz="1200" strike="noStrike">
                <a:solidFill>
                  <a:srgbClr val="575f6d"/>
                </a:solidFill>
                <a:latin typeface="Century Schoolbook"/>
              </a:rPr>
              <a:t>19.1.17</a:t>
            </a:r>
            <a:endParaRPr/>
          </a:p>
        </p:txBody>
      </p:sp>
      <p:sp>
        <p:nvSpPr>
          <p:cNvPr id="71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1D3D6D8C-FE15-4E0C-BAEF-0707A1B96B39}" type="slidenum">
              <a:rPr b="1" lang="ru-RU" sz="1400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72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108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09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110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112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Line 7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114" name="PlaceHolder 8"/>
          <p:cNvSpPr>
            <a:spLocks noGrp="1"/>
          </p:cNvSpPr>
          <p:nvPr>
            <p:ph type="title"/>
          </p:nvPr>
        </p:nvSpPr>
        <p:spPr>
          <a:xfrm rot="5400000">
            <a:off x="3371760" y="3200400"/>
            <a:ext cx="6309000" cy="4568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/>
          </a:p>
        </p:txBody>
      </p:sp>
      <p:sp>
        <p:nvSpPr>
          <p:cNvPr id="115" name="PlaceHolder 9"/>
          <p:cNvSpPr>
            <a:spLocks noGrp="1"/>
          </p:cNvSpPr>
          <p:nvPr>
            <p:ph type="body"/>
          </p:nvPr>
        </p:nvSpPr>
        <p:spPr>
          <a:xfrm>
            <a:off x="6812280" y="274320"/>
            <a:ext cx="1526760" cy="498312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16" name="Line 10"/>
          <p:cNvSpPr/>
          <p:nvPr/>
        </p:nvSpPr>
        <p:spPr>
          <a:xfrm>
            <a:off x="62481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17" name="Line 11"/>
          <p:cNvSpPr/>
          <p:nvPr/>
        </p:nvSpPr>
        <p:spPr>
          <a:xfrm>
            <a:off x="6192000" y="0"/>
            <a:ext cx="0" cy="6858000"/>
          </a:xfrm>
          <a:prstGeom prst="line">
            <a:avLst/>
          </a:prstGeom>
          <a:ln w="12600">
            <a:solidFill>
              <a:schemeClr val="accent1"/>
            </a:solidFill>
            <a:round/>
          </a:ln>
        </p:spPr>
      </p:sp>
      <p:sp>
        <p:nvSpPr>
          <p:cNvPr id="118" name="Line 12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119" name="CustomShape 13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Line 14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121" name="CustomShape 15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PlaceHolder 16"/>
          <p:cNvSpPr>
            <a:spLocks noGrp="1"/>
          </p:cNvSpPr>
          <p:nvPr>
            <p:ph type="body"/>
          </p:nvPr>
        </p:nvSpPr>
        <p:spPr>
          <a:xfrm>
            <a:off x="304920" y="274320"/>
            <a:ext cx="5638320" cy="63273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2" charset="2"/>
              <a:buChar char=""/>
            </a:pPr>
            <a:r>
              <a:rPr lang="ru-RU" sz="2100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60000"/>
              <a:buFont typeface="Wingdings" charset="2"/>
              <a:buChar char=""/>
            </a:pPr>
            <a:r>
              <a:rPr lang="ru-RU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60000"/>
              <a:buFont typeface="Wingdings" charset="2"/>
              <a:buChar char=""/>
            </a:pPr>
            <a:r>
              <a:rPr lang="ru-RU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8000"/>
              <a:buFont typeface="Wingdings 2" charset="2"/>
              <a:buChar char=""/>
            </a:pPr>
            <a:r>
              <a:rPr lang="ru-RU" sz="1600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123" name="PlaceHolder 1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ru-RU" sz="1200" strike="noStrike">
                <a:solidFill>
                  <a:srgbClr val="575f6d"/>
                </a:solidFill>
                <a:latin typeface="Century Schoolbook"/>
              </a:rPr>
              <a:t>19.1.17</a:t>
            </a:r>
            <a:endParaRPr/>
          </a:p>
        </p:txBody>
      </p:sp>
      <p:sp>
        <p:nvSpPr>
          <p:cNvPr id="124" name="PlaceHolder 18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E8610D38-B09A-4AD0-93E7-4BB3BDAE9432}" type="slidenum">
              <a:rPr b="1" lang="ru-RU" sz="1400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25" name="PlaceHolder 19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16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6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16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16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6" name="PlaceHolder 7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0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000" strike="noStrike" cap="small">
                <a:solidFill>
                  <a:srgbClr val="fff39d"/>
                </a:solidFill>
                <a:latin typeface="Century Schoolbook"/>
              </a:rPr>
              <a:t>Образец заголовка</a:t>
            </a:r>
            <a:endParaRPr/>
          </a:p>
        </p:txBody>
      </p:sp>
      <p:sp>
        <p:nvSpPr>
          <p:cNvPr id="167" name="PlaceHolder 8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fff39d"/>
                </a:solidFill>
                <a:latin typeface="Century Schoolbook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68" name="PlaceHolder 9"/>
          <p:cNvSpPr>
            <a:spLocks noGrp="1"/>
          </p:cNvSpPr>
          <p:nvPr>
            <p:ph type="dt"/>
          </p:nvPr>
        </p:nvSpPr>
        <p:spPr>
          <a:xfrm rot="5400000">
            <a:off x="7763760" y="1170360"/>
            <a:ext cx="2285640" cy="3805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ru-RU" sz="1200" strike="noStrike">
                <a:solidFill>
                  <a:srgbClr val="fff39d"/>
                </a:solidFill>
                <a:latin typeface="Century Schoolbook"/>
              </a:rPr>
              <a:t>19.1.17</a:t>
            </a:r>
            <a:endParaRPr/>
          </a:p>
        </p:txBody>
      </p:sp>
      <p:sp>
        <p:nvSpPr>
          <p:cNvPr id="169" name="PlaceHolder 10"/>
          <p:cNvSpPr>
            <a:spLocks noGrp="1"/>
          </p:cNvSpPr>
          <p:nvPr>
            <p:ph type="ftr"/>
          </p:nvPr>
        </p:nvSpPr>
        <p:spPr>
          <a:xfrm rot="5400000">
            <a:off x="7077600" y="4178520"/>
            <a:ext cx="365724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70" name="CustomShape 11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CustomShape 12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CustomShape 13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CustomShape 14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Line 1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</p:sp>
      <p:sp>
        <p:nvSpPr>
          <p:cNvPr id="175" name="Line 1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</p:sp>
      <p:sp>
        <p:nvSpPr>
          <p:cNvPr id="176" name="Line 1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77" name="Line 18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</p:sp>
      <p:sp>
        <p:nvSpPr>
          <p:cNvPr id="178" name="Line 1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7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22"/>
          <p:cNvSpPr/>
          <p:nvPr/>
        </p:nvSpPr>
        <p:spPr>
          <a:xfrm>
            <a:off x="132480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CustomShape 24"/>
          <p:cNvSpPr/>
          <p:nvPr/>
        </p:nvSpPr>
        <p:spPr>
          <a:xfrm>
            <a:off x="1664280" y="579132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25"/>
          <p:cNvSpPr/>
          <p:nvPr/>
        </p:nvSpPr>
        <p:spPr>
          <a:xfrm>
            <a:off x="1879200" y="447984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Line 26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186" name="PlaceHolder 27"/>
          <p:cNvSpPr>
            <a:spLocks noGrp="1"/>
          </p:cNvSpPr>
          <p:nvPr>
            <p:ph type="sldNum"/>
          </p:nvPr>
        </p:nvSpPr>
        <p:spPr>
          <a:xfrm>
            <a:off x="134064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86B15B2A-7151-4C58-9502-29E35E982218}" type="slidenum">
              <a:rPr b="1" lang="ru-RU" sz="1400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928880" y="785880"/>
            <a:ext cx="6143400" cy="142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5400" strike="noStrike" cap="small">
                <a:solidFill>
                  <a:srgbClr val="9a3d01"/>
                </a:solidFill>
                <a:latin typeface="Trebuchet MS"/>
              </a:rPr>
              <a:t>Мои домашние питомцы</a:t>
            </a:r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2357280" y="3857760"/>
            <a:ext cx="6214680" cy="178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rebuchet MS"/>
              </a:rPr>
              <a:t>Выполнила: ученица 3 «А» класса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rebuchet MS"/>
              </a:rPr>
              <a:t>Таспенова Самира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rebuchet MS"/>
              </a:rPr>
              <a:t>Руководитель: Яшникова Ю. А.</a:t>
            </a:r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-32040" y="6519600"/>
            <a:ext cx="16365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9a3d01"/>
                </a:solidFill>
                <a:latin typeface="Century Schoolbook"/>
              </a:rPr>
              <a:t>Камызяк, 2015</a:t>
            </a:r>
            <a:endParaRPr/>
          </a:p>
        </p:txBody>
      </p:sp>
    </p:spTree>
  </p:cSld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642960" y="3571920"/>
            <a:ext cx="5143320" cy="2892960"/>
          </a:xfrm>
          <a:prstGeom prst="rect">
            <a:avLst/>
          </a:prstGeom>
          <a:ln>
            <a:noFill/>
          </a:ln>
        </p:spPr>
      </p:pic>
      <p:pic>
        <p:nvPicPr>
          <p:cNvPr id="257" name="Picture 3" descr=""/>
          <p:cNvPicPr/>
          <p:nvPr/>
        </p:nvPicPr>
        <p:blipFill>
          <a:blip r:embed="rId2"/>
          <a:stretch/>
        </p:blipFill>
        <p:spPr>
          <a:xfrm>
            <a:off x="500040" y="285840"/>
            <a:ext cx="5428800" cy="305352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ПОРОДА  КОШЕК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6812280" y="274320"/>
            <a:ext cx="1907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За всю историю разведения кошек специалисты вывели более 80 пород,некоторые из них:1)Британцы-у них круглая морда,на которой можно заметить улыбку.2)Скотиш-фолд-вислоухие кошки с плюшевой шерстью..3) Персы –кошки отличаются удивительно обаятельной внешностью.</a:t>
            </a:r>
            <a:endParaRPr/>
          </a:p>
        </p:txBody>
      </p:sp>
      <p:sp>
        <p:nvSpPr>
          <p:cNvPr id="260" name="TextShape 3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     </a:t>
            </a: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ОСНОВНАЯ   ЧАСТЬ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6812280" y="274320"/>
            <a:ext cx="2195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Я,Таспенова  Самира,мне 8 лет,учусь во 2 «а» классеМБОУ Камызякская СОШ№4».Живу в п.Нартовский.У меня никогда не было домашних животных.Но я всегда мечтала иметь своего домашнего любимца,хотя бы маленькую кошечку.Я часто прихожу к своей сестренке и не отхожу от ее кошек-у них целая семья:мама-кошка,ее старшии котик и совсем маленькии котенок.вот сестра и предложила мне взять себе котеночка.</a:t>
            </a:r>
            <a:endParaRPr/>
          </a:p>
        </p:txBody>
      </p:sp>
      <p:pic>
        <p:nvPicPr>
          <p:cNvPr id="263" name="Содержимое 9" descr=""/>
          <p:cNvPicPr/>
          <p:nvPr/>
        </p:nvPicPr>
        <p:blipFill>
          <a:blip r:embed="rId1"/>
          <a:stretch/>
        </p:blipFill>
        <p:spPr>
          <a:xfrm>
            <a:off x="1344600" y="274680"/>
            <a:ext cx="3558960" cy="63273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200" strike="noStrike" cap="small">
                <a:solidFill>
                  <a:srgbClr val="000000"/>
                </a:solidFill>
                <a:latin typeface="Century Schoolbook"/>
              </a:rPr>
              <a:t>               </a:t>
            </a:r>
            <a:r>
              <a:rPr lang="ru-RU" sz="3200" strike="noStrike" cap="small">
                <a:solidFill>
                  <a:srgbClr val="000000"/>
                </a:solidFill>
                <a:latin typeface="Century Schoolbook"/>
              </a:rPr>
              <a:t>РОЖДЕНИЕ КОТЯТ   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Я наблюдала за мамой кошкой,у нее должны были появиться котята.Кошка вела себя почти как обычно-ела,пила,гуляла,но почему –то не лежала на одном месте,все ходила и что то искала.Вот она куда то ушла,дома ее точно не было.Мне объяснили,она спряталась,чтобы ей не мешали при рождении котят.Я долго ее искала,мой поиск закончился удачей.НАШЛА!!!И у нее котята!!!Вот они.Котята сухие,мягкие,а глаза закрыты.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ИССЛЕДОВАНИЕ № 1.</a:t>
            </a:r>
            <a:r>
              <a:rPr lang="ru-RU" sz="2400" strike="noStrike" u="sng">
                <a:solidFill>
                  <a:srgbClr val="000000"/>
                </a:solidFill>
                <a:latin typeface="Century Schoolbook"/>
              </a:rPr>
              <a:t>Вес новорожденного котенка.Я взвесила котят:50 г,55 г,55 г,60 г,а самый маленькии меньше 50 г.Они беспомощны,жмутся друг к другу,ищут мать,пищат,но уже могут ползать.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 u="sng">
                <a:solidFill>
                  <a:srgbClr val="000000"/>
                </a:solidFill>
                <a:latin typeface="Century Schoolbook"/>
              </a:rPr>
              <a:t>ВЫВОД: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Котята рождаются слепыми,весом от 50 до 60 грамм.</a:t>
            </a:r>
            <a:endParaRPr/>
          </a:p>
        </p:txBody>
      </p:sp>
    </p:spTree>
  </p:cSld>
  <p:transition>
    <p:dissolv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   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ЗАБОТА МАМЫ КОШКИ                                      О ПОТОМСТВЕ</a:t>
            </a:r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ИССЛЕДОВАНИЕ № 2.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Как ведет себя мама кошка,когда трогают ее котят.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Когда я взвешивала котят , кошка сердилась,брала котят и тащила на место, где они родились.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ВЫВОД: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Почувствовав опасность,кошка берет котят за шиворот и уносит в безопасное место.</a:t>
            </a:r>
            <a:endParaRPr/>
          </a:p>
        </p:txBody>
      </p:sp>
    </p:spTree>
  </p:cSld>
  <p:transition>
    <p:dissolv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ПИТАНИЕ</a:t>
            </a:r>
            <a:r>
              <a:rPr lang="ru-RU" sz="3600" strike="noStrike" cap="small">
                <a:solidFill>
                  <a:srgbClr val="575f6d"/>
                </a:solidFill>
                <a:latin typeface="Century Schoolbook"/>
              </a:rPr>
              <a:t>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НОВОРОЖДЕННЫХ</a:t>
            </a:r>
            <a:r>
              <a:rPr lang="ru-RU" sz="3600" strike="noStrike" cap="small">
                <a:solidFill>
                  <a:srgbClr val="575f6d"/>
                </a:solidFill>
                <a:latin typeface="Century Schoolbook"/>
              </a:rPr>
              <a:t>                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КОТЯТ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Шли дни,кошка приходила домой,ела и опять возвращалась к своим котятам.Она кормила котят своим молоком и не собиралась приводить их в дом.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ВЫВОД: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Первый корм для котят-материнское молоко.</a:t>
            </a:r>
            <a:endParaRPr/>
          </a:p>
        </p:txBody>
      </p:sp>
    </p:spTree>
  </p:cSld>
  <p:transition>
    <p:dissolv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     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РАЗВИТИЕ КОТЯТ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Прошло 9 дней и кошка сама привела котят домой,а самого маленького принесла за шиворот.Что произошло?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ИССЛЕДОВАНИЕ № 3.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Почему кошка привела котят в дом?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ВЫВОД: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На 9-10 день у котят открылись глаза,только у слабенького-нет(у него на 12 день открылись),котята быстро растут ,их вес уже от 80 до 100 граммов и им не хватает корма.Котята шустрые,подвижные.Чем их накормить? Конечно молоком.Я налила коровьего молока,позвала котят и кошку .Кошка лакала молоко и по своему звала котят,они пробовали лакать,особенно те,которые покрупнее.</a:t>
            </a:r>
            <a:endParaRPr/>
          </a:p>
        </p:txBody>
      </p:sp>
    </p:spTree>
  </p:cSld>
  <p:transition>
    <p:dissolv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 descr=""/>
          <p:cNvPicPr/>
          <p:nvPr/>
        </p:nvPicPr>
        <p:blipFill>
          <a:blip r:embed="rId1"/>
          <a:srcRect l="0" t="12033" r="1542" b="32577"/>
          <a:stretch/>
        </p:blipFill>
        <p:spPr>
          <a:xfrm>
            <a:off x="4786200" y="3214800"/>
            <a:ext cx="3285720" cy="3285720"/>
          </a:xfrm>
          <a:prstGeom prst="rect">
            <a:avLst/>
          </a:prstGeom>
          <a:ln>
            <a:noFill/>
          </a:ln>
        </p:spPr>
      </p:pic>
      <p:pic>
        <p:nvPicPr>
          <p:cNvPr id="273" name="Picture 3" descr=""/>
          <p:cNvPicPr/>
          <p:nvPr/>
        </p:nvPicPr>
        <p:blipFill>
          <a:blip r:embed="rId2"/>
          <a:stretch/>
        </p:blipFill>
        <p:spPr>
          <a:xfrm>
            <a:off x="500040" y="214200"/>
            <a:ext cx="5206680" cy="2928600"/>
          </a:xfrm>
          <a:prstGeom prst="rect">
            <a:avLst/>
          </a:prstGeom>
          <a:ln>
            <a:noFill/>
          </a:ln>
        </p:spPr>
      </p:pic>
      <p:sp>
        <p:nvSpPr>
          <p:cNvPr id="274" name="TextShape 1"/>
          <p:cNvSpPr txBox="1"/>
          <p:nvPr/>
        </p:nvSpPr>
        <p:spPr>
          <a:xfrm>
            <a:off x="2286000" y="3124080"/>
            <a:ext cx="6171840" cy="189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ЧЕМ</a:t>
            </a:r>
            <a:r>
              <a:rPr lang="ru-RU" sz="3600" strike="noStrike" cap="small">
                <a:solidFill>
                  <a:srgbClr val="575f6d"/>
                </a:solidFill>
                <a:latin typeface="Century Schoolbook"/>
              </a:rPr>
              <a:t> </a:t>
            </a:r>
            <a:r>
              <a:rPr lang="ru-RU" sz="4400" strike="noStrike" cap="small">
                <a:solidFill>
                  <a:srgbClr val="000000"/>
                </a:solidFill>
                <a:latin typeface="Century Schoolbook"/>
              </a:rPr>
              <a:t>кормить подросших котят</a:t>
            </a:r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2286000" y="5003280"/>
            <a:ext cx="6171840" cy="137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ИССЛЕДОВАНИЕ № 4.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В книге по кормлению кошек я прочитала ,что одного молока  не достаточно.Им нужно и мясо,и овощи,и витамины.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ВЫВОД:</a:t>
            </a: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Для корма кошкам используют разнообразные продукты:молоко,каши,,мясо(фарш,рыбу и специальные корма).В возрасте 1 месяца котята лакали молоко,ели фарш.</a:t>
            </a:r>
            <a:endParaRPr/>
          </a:p>
        </p:txBody>
      </p:sp>
    </p:spTree>
  </p:cSld>
  <p:transition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200" strike="noStrike" cap="small">
                <a:solidFill>
                  <a:srgbClr val="000000"/>
                </a:solidFill>
                <a:latin typeface="Century Schoolbook"/>
              </a:rPr>
              <a:t>КОГДА КОТЯТ МОЖНО ОТНИМАТЬ ОТ КОШКИ.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Когда котятам 7-8 недель ,они лакают молоко,едят спецкорм,даже грызут косточки.Вот теперь их можно отнять от мамы кошки и раздать тем,кому они нужны.</a:t>
            </a:r>
            <a:endParaRPr/>
          </a:p>
        </p:txBody>
      </p:sp>
      <p:pic>
        <p:nvPicPr>
          <p:cNvPr id="278" name="Picture 3" descr=""/>
          <p:cNvPicPr/>
          <p:nvPr/>
        </p:nvPicPr>
        <p:blipFill>
          <a:blip r:embed="rId1"/>
          <a:stretch/>
        </p:blipFill>
        <p:spPr>
          <a:xfrm>
            <a:off x="500040" y="3429000"/>
            <a:ext cx="5206680" cy="29286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   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МОЙ КОТЕНОК Сэм</a:t>
            </a:r>
            <a:endParaRPr/>
          </a:p>
        </p:txBody>
      </p:sp>
      <p:sp>
        <p:nvSpPr>
          <p:cNvPr id="28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Теперь и мне разрешили взять котенка домой.Я выбрала котенка черно белого окраса,дала кличку Сэм.Я так рада,что теперь и у меня есть домашнее животное,Я сним знакома с самого рождения,знаю,чем кормить,как ухаживать,конечно,как играть с ним.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Мама рассказала мне о мерах осторожности при общении с котятами:1)Играть осторожно,не кидать,не давать себя царапать.2)Постелька всегда в одном месте.3)Если заболеет,то лечить.Особенно опасны блохи,но и от них можно вылечить специальными средствами.4)Не забывать кормить и поить.</a:t>
            </a:r>
            <a:endParaRPr/>
          </a:p>
        </p:txBody>
      </p:sp>
    </p:spTree>
  </p:cSld>
  <p:transition>
    <p:dissolv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 descr=""/>
          <p:cNvPicPr/>
          <p:nvPr/>
        </p:nvPicPr>
        <p:blipFill>
          <a:blip r:embed="rId1"/>
          <a:stretch/>
        </p:blipFill>
        <p:spPr>
          <a:xfrm>
            <a:off x="571320" y="3571920"/>
            <a:ext cx="5214600" cy="2932920"/>
          </a:xfrm>
          <a:prstGeom prst="rect">
            <a:avLst/>
          </a:prstGeom>
          <a:ln>
            <a:noFill/>
          </a:ln>
        </p:spPr>
      </p:pic>
      <p:pic>
        <p:nvPicPr>
          <p:cNvPr id="282" name="Picture 3" descr=""/>
          <p:cNvPicPr/>
          <p:nvPr/>
        </p:nvPicPr>
        <p:blipFill>
          <a:blip r:embed="rId2"/>
          <a:stretch/>
        </p:blipFill>
        <p:spPr>
          <a:xfrm>
            <a:off x="428760" y="285840"/>
            <a:ext cx="5460840" cy="3071520"/>
          </a:xfrm>
          <a:prstGeom prst="rect">
            <a:avLst/>
          </a:prstGeom>
          <a:ln>
            <a:noFill/>
          </a:ln>
        </p:spPr>
      </p:pic>
      <p:sp>
        <p:nvSpPr>
          <p:cNvPr id="283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6812280" y="274320"/>
            <a:ext cx="1871640" cy="507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У него есть верный друг .ЭТО щенок Дик.</a:t>
            </a:r>
            <a:endParaRPr/>
          </a:p>
        </p:txBody>
      </p:sp>
      <p:sp>
        <p:nvSpPr>
          <p:cNvPr id="285" name="TextShape 3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4000" strike="noStrike" u="sng" cap="small">
                <a:solidFill>
                  <a:srgbClr val="000000"/>
                </a:solidFill>
                <a:latin typeface="Century Schoolbook"/>
              </a:rPr>
              <a:t>АКТУАЛЬНОСТЬ ТЕМЫ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Очень  мало семей имеют домашних животных. Дети тянутся к кошкам,собакам,хомячкам,птичкам,но сопротивление родителей непреодолимо. Ведь  питомец, помогает ребенку развиваться. Дети становятся заботливыми и внимательными к ближнему,имеют чувство сострадания и ответственности.</a:t>
            </a:r>
            <a:endParaRPr/>
          </a:p>
        </p:txBody>
      </p:sp>
    </p:spTree>
  </p:cSld>
  <p:transition>
    <p:dissolv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"/>
          <p:cNvPicPr/>
          <p:nvPr/>
        </p:nvPicPr>
        <p:blipFill>
          <a:blip r:embed="rId1"/>
          <a:srcRect l="0" t="18300" r="0" b="8497"/>
          <a:stretch/>
        </p:blipFill>
        <p:spPr>
          <a:xfrm rot="10800000">
            <a:off x="5444640" y="6429240"/>
            <a:ext cx="4944240" cy="2714400"/>
          </a:xfrm>
          <a:prstGeom prst="rect">
            <a:avLst/>
          </a:prstGeom>
          <a:ln>
            <a:noFill/>
          </a:ln>
        </p:spPr>
      </p:pic>
      <p:pic>
        <p:nvPicPr>
          <p:cNvPr id="287" name="Picture 3" descr=""/>
          <p:cNvPicPr/>
          <p:nvPr/>
        </p:nvPicPr>
        <p:blipFill>
          <a:blip r:embed="rId2"/>
          <a:stretch/>
        </p:blipFill>
        <p:spPr>
          <a:xfrm>
            <a:off x="642960" y="357120"/>
            <a:ext cx="5155560" cy="2899800"/>
          </a:xfrm>
          <a:prstGeom prst="rect">
            <a:avLst/>
          </a:prstGeom>
          <a:ln>
            <a:noFill/>
          </a:ln>
        </p:spPr>
      </p:pic>
      <p:sp>
        <p:nvSpPr>
          <p:cNvPr id="288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sp>
        <p:nvSpPr>
          <p:cNvPr id="290" name="TextShape 3"/>
          <p:cNvSpPr txBox="1"/>
          <p:nvPr/>
        </p:nvSpPr>
        <p:spPr>
          <a:xfrm>
            <a:off x="6812280" y="274320"/>
            <a:ext cx="1835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Я выбрала себе черно-белого котенка и принесла его домой.он стал везде прятаться.</a:t>
            </a:r>
            <a:endParaRPr/>
          </a:p>
        </p:txBody>
      </p:sp>
    </p:spTree>
  </p:cSld>
  <p:transition>
    <p:dissolv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"/>
          <p:cNvPicPr/>
          <p:nvPr/>
        </p:nvPicPr>
        <p:blipFill>
          <a:blip r:embed="rId1"/>
          <a:srcRect l="0" t="16070" r="0" b="10482"/>
          <a:stretch/>
        </p:blipFill>
        <p:spPr>
          <a:xfrm>
            <a:off x="714240" y="3929040"/>
            <a:ext cx="5057640" cy="2785680"/>
          </a:xfrm>
          <a:prstGeom prst="rect">
            <a:avLst/>
          </a:prstGeom>
          <a:ln>
            <a:noFill/>
          </a:ln>
        </p:spPr>
      </p:pic>
      <p:pic>
        <p:nvPicPr>
          <p:cNvPr id="292" name="Picture 3" descr=""/>
          <p:cNvPicPr/>
          <p:nvPr/>
        </p:nvPicPr>
        <p:blipFill>
          <a:blip r:embed="rId2"/>
          <a:srcRect l="0" t="0" r="0" b="20395"/>
          <a:stretch/>
        </p:blipFill>
        <p:spPr>
          <a:xfrm>
            <a:off x="428760" y="357120"/>
            <a:ext cx="4905720" cy="2928600"/>
          </a:xfrm>
          <a:prstGeom prst="rect">
            <a:avLst/>
          </a:prstGeom>
          <a:ln>
            <a:noFill/>
          </a:ln>
        </p:spPr>
      </p:pic>
      <p:sp>
        <p:nvSpPr>
          <p:cNvPr id="293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sp>
        <p:nvSpPr>
          <p:cNvPr id="295" name="TextShape 3"/>
          <p:cNvSpPr txBox="1"/>
          <p:nvPr/>
        </p:nvSpPr>
        <p:spPr>
          <a:xfrm>
            <a:off x="6812280" y="274320"/>
            <a:ext cx="1655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entury Schoolbook"/>
              </a:rPr>
              <a:t>Он красивый,пушистый.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entury Schoolbook"/>
              </a:rPr>
              <a:t>А днем,если дома никого нет,он нежится на кровати.</a:t>
            </a:r>
            <a:endParaRPr/>
          </a:p>
        </p:txBody>
      </p:sp>
    </p:spTree>
  </p:cSld>
  <p:transition>
    <p:dissolv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 descr=""/>
          <p:cNvPicPr/>
          <p:nvPr/>
        </p:nvPicPr>
        <p:blipFill>
          <a:blip r:embed="rId1"/>
          <a:srcRect l="0" t="3064" r="0" b="40680"/>
          <a:stretch/>
        </p:blipFill>
        <p:spPr>
          <a:xfrm>
            <a:off x="928800" y="3429000"/>
            <a:ext cx="3428640" cy="3428640"/>
          </a:xfrm>
          <a:prstGeom prst="rect">
            <a:avLst/>
          </a:prstGeom>
          <a:ln>
            <a:noFill/>
          </a:ln>
        </p:spPr>
      </p:pic>
      <p:pic>
        <p:nvPicPr>
          <p:cNvPr id="297" name="Picture 3" descr=""/>
          <p:cNvPicPr/>
          <p:nvPr/>
        </p:nvPicPr>
        <p:blipFill>
          <a:blip r:embed="rId2"/>
          <a:stretch/>
        </p:blipFill>
        <p:spPr>
          <a:xfrm>
            <a:off x="500040" y="428760"/>
            <a:ext cx="4785840" cy="2692080"/>
          </a:xfrm>
          <a:prstGeom prst="rect">
            <a:avLst/>
          </a:prstGeom>
          <a:ln>
            <a:noFill/>
          </a:ln>
        </p:spPr>
      </p:pic>
      <p:sp>
        <p:nvSpPr>
          <p:cNvPr id="298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299" name="TextShape 2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sp>
        <p:nvSpPr>
          <p:cNvPr id="300" name="TextShape 3"/>
          <p:cNvSpPr txBox="1"/>
          <p:nvPr/>
        </p:nvSpPr>
        <p:spPr>
          <a:xfrm>
            <a:off x="6812280" y="274320"/>
            <a:ext cx="2051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Century Schoolbook"/>
              </a:rPr>
              <a:t>Спит Сэмик со мной или с папой.Я его очень люблю!!!</a:t>
            </a:r>
            <a:endParaRPr/>
          </a:p>
        </p:txBody>
      </p:sp>
    </p:spTree>
  </p:cSld>
  <p:transition>
    <p:dissolv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6812280" y="274320"/>
            <a:ext cx="1979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entury Schoolbook"/>
              </a:rPr>
              <a:t>А еще он очень любит рыбу.Бьет своей лапой по скатерти-есть просит.Получается смешно.</a:t>
            </a:r>
            <a:endParaRPr/>
          </a:p>
        </p:txBody>
      </p:sp>
      <p:pic>
        <p:nvPicPr>
          <p:cNvPr id="303" name="Содержимое 4" descr=""/>
          <p:cNvPicPr/>
          <p:nvPr/>
        </p:nvPicPr>
        <p:blipFill>
          <a:blip r:embed="rId1"/>
          <a:stretch/>
        </p:blipFill>
        <p:spPr>
          <a:xfrm>
            <a:off x="1344600" y="274680"/>
            <a:ext cx="3558960" cy="63273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4000" strike="noStrike" cap="small">
                <a:solidFill>
                  <a:srgbClr val="000000"/>
                </a:solidFill>
                <a:latin typeface="Century Schoolbook"/>
              </a:rPr>
              <a:t>                </a:t>
            </a:r>
            <a:r>
              <a:rPr b="1" lang="ru-RU" sz="4000" strike="noStrike" cap="small">
                <a:solidFill>
                  <a:srgbClr val="000000"/>
                </a:solidFill>
                <a:latin typeface="Century Schoolbook"/>
              </a:rPr>
              <a:t>ВЫВОД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Во время исследования я много узнала и многому научилась.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УЗНАЛА: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1.Какими рождаются котята.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2.Когда открывают глаза.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3.Чем питаются.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4.Когда можно отнимать от мамы-кошки.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НАУЧИЛАСЬ: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1.Заботиться о котятах.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2.Кормить их.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3.Играть с ними .</a:t>
            </a:r>
            <a:endParaRPr/>
          </a:p>
        </p:txBody>
      </p:sp>
    </p:spTree>
  </p:cSld>
  <p:transition>
    <p:dissolv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4000" strike="noStrike" cap="small">
                <a:solidFill>
                  <a:srgbClr val="000000"/>
                </a:solidFill>
                <a:latin typeface="Century Schoolbook"/>
              </a:rPr>
              <a:t>            </a:t>
            </a:r>
            <a:r>
              <a:rPr b="1" lang="ru-RU" sz="4000" strike="noStrike" cap="small">
                <a:solidFill>
                  <a:srgbClr val="000000"/>
                </a:solidFill>
                <a:latin typeface="Century Schoolbook"/>
              </a:rPr>
              <a:t>ЗАКЛЮЧЕНИЕ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Моя исследовательская работа оказалась увлекательным и познавательным делом.Я вместе с мамой и папой нашла много материала о жизни кошки в книгах,журналах,энциклопедиях.Я понаблюдала за поведением кошки и познакомилась с породами кошек,нашла интересные сведения о кошках.Данную работу считаю интересной,еще и исследовательской.Моя гипотеза полностью подтвердилась.Теперь я сама смогу рассказать ребятам о жизни  кошки .Хочу,чтобы мои одноклассники также как и я провели такие работы.За время проведения исследовательской работы я очень много узнала и многому научилась,а главное у меня  теперь есть домашнее животное.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Мои любимый Сэм.</a:t>
            </a:r>
            <a:endParaRPr/>
          </a:p>
        </p:txBody>
      </p:sp>
    </p:spTree>
  </p:cSld>
  <p:transition>
    <p:dissolv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309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ru-RU" sz="4400" strike="noStrike">
                <a:solidFill>
                  <a:srgbClr val="9a3d01"/>
                </a:solidFill>
                <a:latin typeface="Century Schoolbook"/>
              </a:rPr>
              <a:t>СПАСИБО ЗА ВНИМАНИЕ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i="1" lang="ru-RU" sz="3600" strike="noStrike" cap="small">
                <a:solidFill>
                  <a:srgbClr val="000000"/>
                </a:solidFill>
                <a:latin typeface="Century Schoolbook"/>
              </a:rPr>
              <a:t>          </a:t>
            </a:r>
            <a:r>
              <a:rPr b="1" i="1" lang="ru-RU" sz="3600" strike="noStrike" cap="small">
                <a:solidFill>
                  <a:srgbClr val="000000"/>
                </a:solidFill>
                <a:latin typeface="Century Schoolbook"/>
              </a:rPr>
              <a:t>ПОКА!ПОКА!ПОКА!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pic>
        <p:nvPicPr>
          <p:cNvPr id="312" name="Рисунок 3" descr=""/>
          <p:cNvPicPr/>
          <p:nvPr/>
        </p:nvPicPr>
        <p:blipFill>
          <a:blip r:embed="rId1"/>
          <a:stretch/>
        </p:blipFill>
        <p:spPr>
          <a:xfrm>
            <a:off x="0" y="1500120"/>
            <a:ext cx="9143640" cy="51433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"/>
          <p:cNvPicPr/>
          <p:nvPr/>
        </p:nvPicPr>
        <p:blipFill>
          <a:blip r:embed="rId1"/>
          <a:srcRect l="0" t="0" r="0" b="11761"/>
          <a:stretch/>
        </p:blipFill>
        <p:spPr>
          <a:xfrm>
            <a:off x="571320" y="428760"/>
            <a:ext cx="4428720" cy="2930760"/>
          </a:xfrm>
          <a:prstGeom prst="rect">
            <a:avLst/>
          </a:prstGeom>
          <a:ln>
            <a:noFill/>
          </a:ln>
        </p:spPr>
      </p:pic>
      <p:pic>
        <p:nvPicPr>
          <p:cNvPr id="227" name="Picture 3" descr=""/>
          <p:cNvPicPr/>
          <p:nvPr/>
        </p:nvPicPr>
        <p:blipFill>
          <a:blip r:embed="rId2"/>
          <a:stretch/>
        </p:blipFill>
        <p:spPr>
          <a:xfrm>
            <a:off x="642960" y="3571920"/>
            <a:ext cx="4698720" cy="2642760"/>
          </a:xfrm>
          <a:prstGeom prst="rect">
            <a:avLst/>
          </a:prstGeom>
          <a:ln>
            <a:noFill/>
          </a:ln>
        </p:spPr>
      </p:pic>
      <p:sp>
        <p:nvSpPr>
          <p:cNvPr id="228" name="TextShape 1"/>
          <p:cNvSpPr txBox="1"/>
          <p:nvPr/>
        </p:nvSpPr>
        <p:spPr>
          <a:xfrm rot="5400000">
            <a:off x="2653920" y="313092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200000"/>
              </a:lnSpc>
            </a:pPr>
            <a:r>
              <a:rPr b="1" lang="ru-RU" sz="3200" strike="noStrike" cap="small">
                <a:solidFill>
                  <a:srgbClr val="262626"/>
                </a:solidFill>
                <a:latin typeface="Century Schoolbook"/>
              </a:rPr>
              <a:t>      </a:t>
            </a:r>
            <a:r>
              <a:rPr b="1" lang="ru-RU" sz="3200" strike="noStrike" cap="small">
                <a:solidFill>
                  <a:srgbClr val="262626"/>
                </a:solidFill>
                <a:latin typeface="Century Schoolbook"/>
              </a:rPr>
              <a:t>ЦЕЛИ    ПРОЕКТА    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6228360" y="0"/>
            <a:ext cx="2591640" cy="648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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Привить взрослым и детям любовь,заботу,бережное отношение к животным,пробудить интерес к ним.</a:t>
            </a:r>
            <a:endParaRPr/>
          </a:p>
        </p:txBody>
      </p:sp>
      <p:sp>
        <p:nvSpPr>
          <p:cNvPr id="230" name="TextShape 3"/>
          <p:cNvSpPr txBox="1"/>
          <p:nvPr/>
        </p:nvSpPr>
        <p:spPr>
          <a:xfrm>
            <a:off x="-273960" y="407880"/>
            <a:ext cx="561564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428760" y="3429000"/>
            <a:ext cx="5643360" cy="3174120"/>
          </a:xfrm>
          <a:prstGeom prst="rect">
            <a:avLst/>
          </a:prstGeom>
          <a:ln>
            <a:noFill/>
          </a:ln>
        </p:spPr>
      </p:pic>
      <p:pic>
        <p:nvPicPr>
          <p:cNvPr id="232" name="Picture 3" descr=""/>
          <p:cNvPicPr/>
          <p:nvPr/>
        </p:nvPicPr>
        <p:blipFill>
          <a:blip r:embed="rId2"/>
          <a:stretch/>
        </p:blipFill>
        <p:spPr>
          <a:xfrm>
            <a:off x="428760" y="357120"/>
            <a:ext cx="5214600" cy="2932920"/>
          </a:xfrm>
          <a:prstGeom prst="rect">
            <a:avLst/>
          </a:prstGeom>
          <a:ln>
            <a:noFill/>
          </a:ln>
        </p:spPr>
      </p:pic>
      <p:sp>
        <p:nvSpPr>
          <p:cNvPr id="233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ЗАДАЧИ</a:t>
            </a:r>
            <a:r>
              <a:rPr b="1" lang="ru-RU" sz="2000" strike="noStrike" cap="small">
                <a:solidFill>
                  <a:srgbClr val="575f6d"/>
                </a:solidFill>
                <a:latin typeface="Century Schoolbook"/>
              </a:rPr>
              <a:t>   </a:t>
            </a: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ПРОЕКТА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6812280" y="274320"/>
            <a:ext cx="2087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>
              <a:lnSpc>
                <a:spcPct val="100000"/>
              </a:lnSpc>
              <a:buSzPct val="80000"/>
              <a:buFont typeface="Century Schoolbook"/>
              <a:buAutoNum type="arabicPeriod"/>
            </a:pPr>
            <a:r>
              <a:rPr lang="ru-RU" sz="2000" strike="noStrike">
                <a:solidFill>
                  <a:srgbClr val="000000"/>
                </a:solidFill>
                <a:latin typeface="Century Schoolbook"/>
              </a:rPr>
              <a:t>Дать детям представление о животных.</a:t>
            </a:r>
            <a:endParaRPr/>
          </a:p>
          <a:p>
            <a:pPr lvl="1">
              <a:lnSpc>
                <a:spcPct val="100000"/>
              </a:lnSpc>
              <a:buSzPct val="80000"/>
              <a:buFont typeface="Century Schoolbook"/>
              <a:buAutoNum type="arabicPeriod"/>
            </a:pPr>
            <a:r>
              <a:rPr lang="ru-RU" sz="2000" strike="noStrike">
                <a:solidFill>
                  <a:srgbClr val="000000"/>
                </a:solidFill>
                <a:latin typeface="Century Schoolbook"/>
              </a:rPr>
              <a:t>Закрепить знание о характерных повадках питомцев.</a:t>
            </a:r>
            <a:endParaRPr/>
          </a:p>
          <a:p>
            <a:pPr lvl="1">
              <a:lnSpc>
                <a:spcPct val="100000"/>
              </a:lnSpc>
              <a:buSzPct val="80000"/>
              <a:buFont typeface="Century Schoolbook"/>
              <a:buAutoNum type="arabicPeriod"/>
            </a:pPr>
            <a:r>
              <a:rPr lang="ru-RU" sz="2000" strike="noStrike">
                <a:solidFill>
                  <a:srgbClr val="000000"/>
                </a:solidFill>
                <a:latin typeface="Century Schoolbook"/>
              </a:rPr>
              <a:t>Воспитать чувство сопереживания ко всему живому,учить бережно относиться к ним.</a:t>
            </a:r>
            <a:r>
              <a:rPr lang="ru-RU" sz="1200" strike="noStrike">
                <a:solidFill>
                  <a:srgbClr val="000000"/>
                </a:solidFill>
                <a:latin typeface="Century Schoolbook"/>
              </a:rPr>
              <a:t>                                                                </a:t>
            </a:r>
            <a:endParaRPr/>
          </a:p>
        </p:txBody>
      </p:sp>
      <p:sp>
        <p:nvSpPr>
          <p:cNvPr id="235" name="TextShape 3"/>
          <p:cNvSpPr txBox="1"/>
          <p:nvPr/>
        </p:nvSpPr>
        <p:spPr>
          <a:xfrm>
            <a:off x="0" y="27576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2286000" y="2895480"/>
            <a:ext cx="6171840" cy="205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2286000" y="5010120"/>
            <a:ext cx="6171840" cy="137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Century Schoolbook"/>
              </a:rPr>
              <a:t>ТИП ПРОЕКТА: </a:t>
            </a:r>
            <a:r>
              <a:rPr b="1" lang="ru-RU" sz="2400" strike="noStrike">
                <a:solidFill>
                  <a:srgbClr val="000000"/>
                </a:solidFill>
                <a:latin typeface="Century Schoolbook"/>
              </a:rPr>
              <a:t>ПОЗНАВАТЕЛЬНО –ИССЛЕДОВАТЕЛЬСКИЙ.</a:t>
            </a:r>
            <a:endParaRPr/>
          </a:p>
        </p:txBody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2857320" y="714240"/>
            <a:ext cx="4876560" cy="36572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357120" y="3286080"/>
            <a:ext cx="5513040" cy="3101040"/>
          </a:xfrm>
          <a:prstGeom prst="rect">
            <a:avLst/>
          </a:prstGeom>
          <a:ln>
            <a:noFill/>
          </a:ln>
        </p:spPr>
      </p:pic>
      <p:pic>
        <p:nvPicPr>
          <p:cNvPr id="240" name="Picture 3" descr=""/>
          <p:cNvPicPr/>
          <p:nvPr/>
        </p:nvPicPr>
        <p:blipFill>
          <a:blip r:embed="rId2"/>
          <a:stretch/>
        </p:blipFill>
        <p:spPr>
          <a:xfrm>
            <a:off x="571320" y="214200"/>
            <a:ext cx="4952520" cy="2785680"/>
          </a:xfrm>
          <a:prstGeom prst="rect">
            <a:avLst/>
          </a:prstGeom>
          <a:ln>
            <a:noFill/>
          </a:ln>
        </p:spPr>
      </p:pic>
      <p:sp>
        <p:nvSpPr>
          <p:cNvPr id="241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200" strike="noStrike" cap="small">
                <a:solidFill>
                  <a:srgbClr val="000000"/>
                </a:solidFill>
                <a:latin typeface="Century Schoolbook"/>
              </a:rPr>
              <a:t>ОБЪЕКТ    ИССЛЕДОВАНИЯ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6812280" y="274320"/>
            <a:ext cx="2231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Century Schoolbook"/>
              <a:buAutoNum type="arabicPeriod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Домашний кот .</a:t>
            </a:r>
            <a:endParaRPr/>
          </a:p>
          <a:p>
            <a:pPr>
              <a:lnSpc>
                <a:spcPct val="100000"/>
              </a:lnSpc>
              <a:buSzPct val="70000"/>
              <a:buFont typeface="Century Schoolbook"/>
              <a:buAutoNum type="arabicPeriod"/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Школьники</a:t>
            </a:r>
            <a:endParaRPr/>
          </a:p>
        </p:txBody>
      </p:sp>
      <p:sp>
        <p:nvSpPr>
          <p:cNvPr id="243" name="TextShape 3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571320" y="3571920"/>
            <a:ext cx="5214600" cy="2932920"/>
          </a:xfrm>
          <a:prstGeom prst="rect">
            <a:avLst/>
          </a:prstGeom>
          <a:ln>
            <a:noFill/>
          </a:ln>
        </p:spPr>
      </p:pic>
      <p:pic>
        <p:nvPicPr>
          <p:cNvPr id="245" name="Picture 3" descr=""/>
          <p:cNvPicPr/>
          <p:nvPr/>
        </p:nvPicPr>
        <p:blipFill>
          <a:blip r:embed="rId2"/>
          <a:stretch/>
        </p:blipFill>
        <p:spPr>
          <a:xfrm>
            <a:off x="428760" y="285840"/>
            <a:ext cx="5460840" cy="307152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ГИПОТЕЗА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6812280" y="274320"/>
            <a:ext cx="1871640" cy="507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Предположим ,что домашние питомцы снимают стресс и дарят хорошее настроение</a:t>
            </a:r>
            <a:endParaRPr/>
          </a:p>
        </p:txBody>
      </p:sp>
      <p:sp>
        <p:nvSpPr>
          <p:cNvPr id="248" name="TextShape 3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</p:spTree>
  </p:cSld>
  <p:transition>
    <p:dissolv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2" descr=""/>
          <p:cNvPicPr/>
          <p:nvPr/>
        </p:nvPicPr>
        <p:blipFill>
          <a:blip r:embed="rId1"/>
          <a:srcRect l="0" t="4759" r="0" b="16672"/>
          <a:stretch/>
        </p:blipFill>
        <p:spPr>
          <a:xfrm>
            <a:off x="357120" y="3500280"/>
            <a:ext cx="5091120" cy="2999880"/>
          </a:xfrm>
          <a:prstGeom prst="rect">
            <a:avLst/>
          </a:prstGeom>
          <a:ln>
            <a:noFill/>
          </a:ln>
        </p:spPr>
      </p:pic>
      <p:pic>
        <p:nvPicPr>
          <p:cNvPr id="250" name="Picture 3" descr=""/>
          <p:cNvPicPr/>
          <p:nvPr/>
        </p:nvPicPr>
        <p:blipFill>
          <a:blip r:embed="rId2"/>
          <a:stretch/>
        </p:blipFill>
        <p:spPr>
          <a:xfrm>
            <a:off x="500040" y="428760"/>
            <a:ext cx="4714560" cy="2651760"/>
          </a:xfrm>
          <a:prstGeom prst="rect">
            <a:avLst/>
          </a:prstGeom>
          <a:ln>
            <a:noFill/>
          </a:ln>
        </p:spPr>
      </p:pic>
      <p:sp>
        <p:nvSpPr>
          <p:cNvPr id="251" name="TextShape 1"/>
          <p:cNvSpPr txBox="1"/>
          <p:nvPr/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БАЗА</a:t>
            </a:r>
            <a:r>
              <a:rPr b="1" lang="ru-RU" sz="3600" strike="noStrike" cap="small">
                <a:solidFill>
                  <a:srgbClr val="575f6d"/>
                </a:solidFill>
                <a:latin typeface="Century Schoolbook"/>
              </a:rPr>
              <a:t>  </a:t>
            </a:r>
            <a:r>
              <a:rPr b="1" lang="ru-RU" sz="3600" strike="noStrike" cap="small">
                <a:solidFill>
                  <a:srgbClr val="000000"/>
                </a:solidFill>
                <a:latin typeface="Century Schoolbook"/>
              </a:rPr>
              <a:t>ИССЛЕДОВАНИЯ</a:t>
            </a:r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</p:txBody>
      </p:sp>
      <p:sp>
        <p:nvSpPr>
          <p:cNvPr id="253" name="TextShape 3"/>
          <p:cNvSpPr txBox="1"/>
          <p:nvPr/>
        </p:nvSpPr>
        <p:spPr>
          <a:xfrm>
            <a:off x="6812280" y="274320"/>
            <a:ext cx="1943640" cy="4983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Учащиеся 2 класса,их родители,независимые участники.</a:t>
            </a:r>
            <a:endParaRPr/>
          </a:p>
        </p:txBody>
      </p:sp>
    </p:spTree>
  </p:cSld>
  <p:transition>
    <p:dissolv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          </a:t>
            </a:r>
            <a:r>
              <a:rPr lang="ru-RU" sz="3600" strike="noStrike" cap="small">
                <a:solidFill>
                  <a:srgbClr val="000000"/>
                </a:solidFill>
                <a:latin typeface="Century Schoolbook"/>
              </a:rPr>
              <a:t>ИСТОРИЯ РАЗВИТИЯ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Предками кошек считаются тигры,львы,клыки которых торчали на 15 см,роднит их способ охоты:1)скрадывание.2)подкарауливание.3)преследование.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Schoolbook"/>
              </a:rPr>
              <a:t>Кошка была одомашнена,приучена древними египтянами,они поклонялись им,о чем свидетельствует статуэтки,найденные в гробницах фараонов и даже мумии кошек.Древние египтяне считали,что кошки-это волшебное существо.Они болезни лечат,детей усыпляют,змей убивают,песни поют.Считается,если кошка сворачивается клубком и спит,уткнувшись мордочкой в живот-это к морозу и непогоде.Спит брюхом кверху-к теплу и жаре.Лижет хвост-к непогожему ветру,лижет лапу и моется-к хорошей погоде.</a:t>
            </a:r>
            <a:endParaRPr/>
          </a:p>
        </p:txBody>
      </p:sp>
    </p:spTree>
  </p:cSld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</TotalTime>
  <Application>LibreOffice/4.4.0.3$Windows_x86 LibreOffice_project/de093506bcdc5fafd9023ee680b8c60e3e0645d7</Application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2015-05-14T18:45:26Z</dcterms:created>
  <dc:creator>1</dc:creator>
  <dc:language>ru-RU</dc:language>
  <dcterms:modified xsi:type="dcterms:W3CDTF">2017-01-19T18:29:31Z</dcterms:modified>
  <cp:revision>60</cp:revision>
  <dc:title>Мои домашние питомцы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