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5" r:id="rId6"/>
    <p:sldId id="263" r:id="rId7"/>
    <p:sldId id="260" r:id="rId8"/>
    <p:sldId id="273" r:id="rId9"/>
    <p:sldId id="261" r:id="rId10"/>
    <p:sldId id="268" r:id="rId11"/>
    <p:sldId id="266" r:id="rId12"/>
    <p:sldId id="269" r:id="rId13"/>
    <p:sldId id="271" r:id="rId14"/>
    <p:sldId id="270" r:id="rId15"/>
    <p:sldId id="259" r:id="rId16"/>
    <p:sldId id="267" r:id="rId17"/>
    <p:sldId id="272" r:id="rId18"/>
    <p:sldId id="282" r:id="rId19"/>
    <p:sldId id="276" r:id="rId20"/>
    <p:sldId id="277" r:id="rId21"/>
    <p:sldId id="283" r:id="rId22"/>
    <p:sldId id="280" r:id="rId23"/>
    <p:sldId id="279" r:id="rId24"/>
    <p:sldId id="281" r:id="rId25"/>
    <p:sldId id="275" r:id="rId26"/>
    <p:sldId id="274" r:id="rId27"/>
    <p:sldId id="278" r:id="rId28"/>
    <p:sldId id="284" r:id="rId29"/>
    <p:sldId id="264" r:id="rId30"/>
    <p:sldId id="290" r:id="rId31"/>
    <p:sldId id="291" r:id="rId32"/>
    <p:sldId id="285" r:id="rId33"/>
    <p:sldId id="287" r:id="rId34"/>
    <p:sldId id="288" r:id="rId35"/>
    <p:sldId id="289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82;&#1072;&#1088;&#1090;&#1072;%20&#1085;&#1072;&#1073;&#1083;&#1102;&#1076;&#1077;&#1085;&#1080;&#1081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&#1082;&#1072;&#1082;%20&#1085;&#1072;&#1087;&#1080;&#1089;&#1072;&#1090;&#1100;%20&#1088;&#1077;&#1094;&#1077;&#1085;&#1079;&#1080;&#1102;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1092;&#1086;&#1088;&#1084;&#1099;%20&#1087;&#1088;&#1086;&#1077;&#1082;&#1090;&#1085;&#1086;&#1075;&#1086;%20&#1087;&#1088;&#1086;&#1076;&#1091;&#1082;&#1090;&#1072;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64318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Индивидуальный итоговый проект: документы,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требования, реализация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8" name="Picture 4" descr="https://im0-tub-ru.yandex.net/i?id=f6d5633c36ed791982ae3a86c318054b-l&amp;n=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950353" cy="2000240"/>
          </a:xfrm>
          <a:prstGeom prst="ellipse">
            <a:avLst/>
          </a:prstGeom>
          <a:noFill/>
        </p:spPr>
      </p:pic>
      <p:sp>
        <p:nvSpPr>
          <p:cNvPr id="6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43042" y="4214818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РМО учителей истории и обществознания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28.02.2019 г.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Руководитель: Тихова Т.А.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1259"/>
            <a:ext cx="8229600" cy="501548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Публичное представление индивидуального итогового проекта обучающегося должно содержать:</a:t>
            </a:r>
          </a:p>
          <a:p>
            <a:pPr marL="0" indent="0" algn="just">
              <a:buNone/>
            </a:pPr>
            <a:r>
              <a:rPr lang="ru-RU" sz="2800" dirty="0" smtClean="0"/>
              <a:t>- обоснование выбранной темы, доказательства её актуальности,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цели и задачи проекта и степень их выполнения,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обязательное указание на степень самостоятельности  проделанной работы,</a:t>
            </a:r>
          </a:p>
          <a:p>
            <a:pPr algn="just">
              <a:buFontTx/>
              <a:buChar char="-"/>
            </a:pPr>
            <a:r>
              <a:rPr lang="ru-RU" sz="2800" dirty="0" smtClean="0"/>
              <a:t>описание возможностей применения продукта на практике в разных сферах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Критерии оценки индивидуальных итоговых проектов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64704"/>
            <a:ext cx="8749636" cy="5904656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400" i="1" dirty="0" smtClean="0"/>
              <a:t>Экспертная комиссия оценивает уровень </a:t>
            </a:r>
            <a:r>
              <a:rPr lang="ru-RU" sz="2400" i="1" dirty="0" err="1" smtClean="0"/>
              <a:t>сформированности</a:t>
            </a:r>
            <a:r>
              <a:rPr lang="ru-RU" sz="2400" i="1" dirty="0" smtClean="0"/>
              <a:t> метапредметных планируемых результатов обучающихся 9 классов, продемонстрированный ими в ходе выполнения индивидуального итогового проекта на основании рассмотрения представленного продукта и рецензии руководителя.</a:t>
            </a:r>
          </a:p>
          <a:p>
            <a:pPr algn="just"/>
            <a:r>
              <a:rPr lang="ru-RU" dirty="0" smtClean="0"/>
              <a:t>способность к самостоятельному приобретению знаний и решению проблем, проявляющаяся в умении ставить проблему и выбирать адекватные способы её решения, апробацию принятого решения, обоснование и создание модели, прогноза, макета, объекта, творческого решения;</a:t>
            </a:r>
          </a:p>
          <a:p>
            <a:pPr algn="just"/>
            <a:r>
              <a:rPr lang="ru-RU" dirty="0" err="1" smtClean="0"/>
              <a:t>сформированность</a:t>
            </a:r>
            <a:r>
              <a:rPr lang="ru-RU" dirty="0" smtClean="0"/>
              <a:t> предметных знаний и способов действий, проявляющийся в умении раскрыть содержание работы, грамотно и обоснованно в соответствии с рассматриваемой темой использовать имеющиеся знания и способы действий;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8781"/>
            <a:ext cx="8229600" cy="5840435"/>
          </a:xfrm>
        </p:spPr>
        <p:txBody>
          <a:bodyPr/>
          <a:lstStyle/>
          <a:p>
            <a:pPr algn="just"/>
            <a:r>
              <a:rPr lang="ru-RU" sz="2400" dirty="0" err="1"/>
              <a:t>сформированность</a:t>
            </a:r>
            <a:r>
              <a:rPr lang="ru-RU" sz="2400" dirty="0"/>
              <a:t> регулятивных действий, проявляющаяся в умении самостоятельно планировать и управлять своей познавательной деятельностью во времени, использовать ресурсные возможности для достижения целей, осуществлять выбор конструктивных стратегий в трудных ситуациях;</a:t>
            </a:r>
          </a:p>
          <a:p>
            <a:pPr algn="just"/>
            <a:r>
              <a:rPr lang="ru-RU" sz="2400" dirty="0" err="1"/>
              <a:t>сформированность</a:t>
            </a:r>
            <a:r>
              <a:rPr lang="ru-RU" sz="2400" dirty="0"/>
              <a:t> коммуникативных действий, проявляющаяся в умении ясно изложить и оформить выполненную работу, представить её результаты, аргументировано ответить на вопросы.</a:t>
            </a:r>
          </a:p>
          <a:p>
            <a:pPr algn="just"/>
            <a:r>
              <a:rPr lang="ru-RU" sz="2400" dirty="0" smtClean="0"/>
              <a:t>При оценке индивидуального итогового проекта выделяется 2 уровня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навыков проектной деятельности: базовый и повышенный, главное отличие которых состоит в степени самостоятельности обучающихся в ходе выполнения проекта.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64069"/>
              </p:ext>
            </p:extLst>
          </p:nvPr>
        </p:nvGraphicFramePr>
        <p:xfrm>
          <a:off x="214282" y="214290"/>
          <a:ext cx="8786873" cy="6387305"/>
        </p:xfrm>
        <a:graphic>
          <a:graphicData uri="http://schemas.openxmlformats.org/drawingml/2006/table">
            <a:tbl>
              <a:tblPr/>
              <a:tblGrid>
                <a:gridCol w="2177943"/>
                <a:gridCol w="2928958"/>
                <a:gridCol w="3679972"/>
              </a:tblGrid>
              <a:tr h="1801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КРИТЕРИЙ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УРОВНИ СФОРМИРОВАННОСТИ НАВЫКОВ ПРОЕКТНОЙ ДЕЯТЕЛЬНОСТИ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2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БАЗОВЫЙ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  (1 балл)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ПОВЫШЕННЫЙ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уровень  (2 - 3 балла)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2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1.Самостоятельное приобретение знаний и решение проблем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-работа в целом свидетельствует о способности самостоятельно с опорой на помощь руководителя ставить проблему и находить пути её решения;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-продемонстрирована способность приобретать новые знания и /или осваивать новые способы действий;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показано умение достигать более глубокого понимания изученного.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 работа в целом свидетельствует о способности самостоятельно ставить проблему и находить пути её решения;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-продемонстрировано свободное владение логическими операциями, навыками критического мышления, умение самостоятельно мыслить;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-продемонстрирована способность на этой основе приобретать новые знания и/или осваивать новые способы действий, достигать более глубокого понимания проблемы.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2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2.Сформированность предметных знаний и способов действий.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-продемонстрировано понимание содержания выполненной работы;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-в работе и ответах на вопросы по содержанию работы отсутствуют грубые ошибки.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-продемонстрировано свободное владение предметом проектной деятельности;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-ошибки отсутствуют.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2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1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3.Регулятивные действия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-продемонстрированы навыки определения темы и планирования работы;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-работа доведена до конца и представлена комиссии;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-некоторые этапы выполнялись под контролем и при поддержке руководителя;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-показано умение анализировать и распределять информацию;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-при этом проявляются отдельные элементы самооценки самоконтроля обучающегося.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-работа тщательно спланирована и последовательно реализована, своевременно пройдены все этапы обсуждения и представления;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-контроль и коррекция осуществлялись самостоятельно.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2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4.Коммуникативные действия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-продемонстрированы навыки оформления проектной работы и пояснительной записки, а также подготовки презентации;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-автор чётко и аргументированно отвечает на вопросы.</a:t>
                      </a: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-тема ясно определена и пояснена;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-текст хорошо структурирован, мысли выражены логично и последовательно, аргументы подобраны верно;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-проект вызывает интерес с практической точки зрения;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-автор свободно отвечает на вопросы.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503" marR="2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043608" y="54868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/>
              <a:t>Полученные баллы переводятся в оценку в соответствии с </a:t>
            </a:r>
            <a:r>
              <a:rPr lang="ru-RU" sz="2800" b="1" dirty="0" smtClean="0"/>
              <a:t>таблицей 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118093"/>
              </p:ext>
            </p:extLst>
          </p:nvPr>
        </p:nvGraphicFramePr>
        <p:xfrm>
          <a:off x="583264" y="2348880"/>
          <a:ext cx="8453232" cy="3200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476568"/>
                <a:gridCol w="3158920"/>
                <a:gridCol w="2817744"/>
              </a:tblGrid>
              <a:tr h="108645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Базовый уровень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отметка «удовлетворительно»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4 – 6 первичных баллов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440618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Повышенный уровень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отметка «хорошо»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7—9 первичных баллов </a:t>
                      </a:r>
                      <a:endParaRPr lang="ru-RU" sz="2400" b="1" dirty="0"/>
                    </a:p>
                  </a:txBody>
                  <a:tcPr/>
                </a:tc>
              </a:tr>
              <a:tr h="7605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отметка «отлично»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10—12 первичных баллов 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 Положения об итоговом проекте ОУ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285860"/>
            <a:ext cx="8229600" cy="488315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  <a:latin typeface="Verdana" pitchFamily="34" charset="0"/>
              </a:rPr>
              <a:t>	</a:t>
            </a:r>
            <a:r>
              <a:rPr lang="ru-RU" sz="2800" dirty="0" smtClean="0">
                <a:solidFill>
                  <a:srgbClr val="000000"/>
                </a:solidFill>
              </a:rPr>
              <a:t>Отметка за выполнение проекта выставляется </a:t>
            </a:r>
            <a:r>
              <a:rPr lang="ru-RU" sz="2800" b="1" dirty="0" smtClean="0">
                <a:solidFill>
                  <a:srgbClr val="000000"/>
                </a:solidFill>
              </a:rPr>
              <a:t>в графу «Проектная деятельность» в журнале и личном деле. </a:t>
            </a:r>
            <a:r>
              <a:rPr lang="ru-RU" sz="2800" dirty="0" smtClean="0">
                <a:solidFill>
                  <a:srgbClr val="000000"/>
                </a:solidFill>
              </a:rPr>
              <a:t>В документ государственного образца об уровне образования – </a:t>
            </a:r>
            <a:r>
              <a:rPr lang="ru-RU" sz="2800" b="1" dirty="0" smtClean="0">
                <a:solidFill>
                  <a:srgbClr val="000000"/>
                </a:solidFill>
              </a:rPr>
              <a:t>аттестат об основном общем образовании </a:t>
            </a:r>
            <a:r>
              <a:rPr lang="ru-RU" sz="2800" dirty="0" smtClean="0">
                <a:solidFill>
                  <a:srgbClr val="000000"/>
                </a:solidFill>
              </a:rPr>
              <a:t>– отметка выставляется в свободную строку.</a:t>
            </a:r>
          </a:p>
          <a:p>
            <a:pPr algn="just"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Методические  материалы  </a:t>
            </a:r>
            <a:br>
              <a:rPr lang="ru-RU" sz="2800" b="1" dirty="0" smtClean="0"/>
            </a:br>
            <a:r>
              <a:rPr lang="ru-RU" sz="2800" b="1" dirty="0" smtClean="0"/>
              <a:t>для руководителя проекта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hlinkClick r:id="rId3" action="ppaction://hlinkfile"/>
              </a:rPr>
              <a:t>карта наблюдения </a:t>
            </a:r>
            <a:r>
              <a:rPr lang="ru-RU" sz="2800" dirty="0" smtClean="0"/>
              <a:t>за ходом выполнения ИИП;</a:t>
            </a:r>
          </a:p>
          <a:p>
            <a:r>
              <a:rPr lang="ru-RU" sz="2800" dirty="0" smtClean="0"/>
              <a:t>план индивидуальных консультаций;</a:t>
            </a:r>
          </a:p>
          <a:p>
            <a:r>
              <a:rPr lang="ru-RU" sz="2800" dirty="0" smtClean="0">
                <a:hlinkClick r:id="rId4" action="ppaction://hlinkfile"/>
              </a:rPr>
              <a:t>требования к рецензии </a:t>
            </a:r>
            <a:r>
              <a:rPr lang="ru-RU" sz="2800" dirty="0" smtClean="0"/>
              <a:t>на ИИП: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3" y="3418549"/>
            <a:ext cx="612068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/>
              <a:t>Рецензия  </a:t>
            </a:r>
            <a:r>
              <a:rPr lang="ru-RU" sz="2400" dirty="0"/>
              <a:t>руководителя о работе учащегося </a:t>
            </a:r>
            <a:endParaRPr lang="ru-RU" sz="2400" dirty="0" smtClean="0"/>
          </a:p>
          <a:p>
            <a:pPr algn="ctr">
              <a:defRPr/>
            </a:pPr>
            <a:r>
              <a:rPr lang="ru-RU" sz="2400" dirty="0" smtClean="0"/>
              <a:t>может отражать такие критерии как: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i="1" dirty="0" smtClean="0"/>
              <a:t>инициатива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i="1" dirty="0" smtClean="0"/>
              <a:t>ответственность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i="1" dirty="0" smtClean="0"/>
              <a:t>исполнительская </a:t>
            </a:r>
            <a:r>
              <a:rPr lang="ru-RU" sz="2400" i="1" dirty="0"/>
              <a:t>дисциплина, </a:t>
            </a:r>
            <a:endParaRPr lang="ru-RU" sz="24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i="1" dirty="0" smtClean="0"/>
              <a:t>новизна,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i="1" dirty="0" smtClean="0"/>
              <a:t>актуальность</a:t>
            </a:r>
            <a:r>
              <a:rPr lang="ru-RU" sz="2400" i="1" dirty="0"/>
              <a:t>, </a:t>
            </a:r>
            <a:endParaRPr lang="ru-RU" sz="2400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sz="2400" i="1" dirty="0" smtClean="0"/>
              <a:t>практическая значимость.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7845"/>
              </p:ext>
            </p:extLst>
          </p:nvPr>
        </p:nvGraphicFramePr>
        <p:xfrm>
          <a:off x="428596" y="928670"/>
          <a:ext cx="8286807" cy="5706914"/>
        </p:xfrm>
        <a:graphic>
          <a:graphicData uri="http://schemas.openxmlformats.org/drawingml/2006/table">
            <a:tbl>
              <a:tblPr/>
              <a:tblGrid>
                <a:gridCol w="602676"/>
                <a:gridCol w="5628960"/>
                <a:gridCol w="912164"/>
                <a:gridCol w="1143007"/>
              </a:tblGrid>
              <a:tr h="182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Содержание консультации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Срок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Кол-во часов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Определение темы, списка необходимой литературы, источников информации.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Составление плана работы над проектом, определение цели и задач.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Формулировка проблемы и обсуждение способов её разрешения.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Выбор необходимого инструментария для работы над проектом (материально-технические ресурсы).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Создание тезисов по каждому разделу проекта и их доказательство.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Создание целостного текста проекта (оформление конечного результата , продукт) и его редактирование.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Формулировка выводов и обобщений.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Подготовка к защите проекта. Оформление паспорта и папки.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Тренировочное публичное выступление. Коррекция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Подготовка компьютерной презентации проекта.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Тренировочное выступление с презентацией.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520" marR="455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398956"/>
            <a:ext cx="835292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Примерный  план </a:t>
            </a:r>
            <a:r>
              <a:rPr lang="ru-RU" sz="900" dirty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индивидуальных   консультаций  в  ходе  работы  над  </a:t>
            </a:r>
            <a:r>
              <a:rPr lang="ru-RU" sz="12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ИИП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ученика  9  класса 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2800" b="1" dirty="0" smtClean="0">
                <a:solidFill>
                  <a:srgbClr val="002060"/>
                </a:solidFill>
              </a:rPr>
              <a:t>Индивидуальный итоговый проект (ИИП) должен удовлетворять следующим условиям: </a:t>
            </a:r>
          </a:p>
          <a:p>
            <a:pPr marL="0" indent="0" algn="ctr">
              <a:buNone/>
            </a:pPr>
            <a:endParaRPr lang="ru-RU" altLang="ru-RU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наличие социально или личностно значимой проблемы; </a:t>
            </a: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наличие конкретного социального адресата проекта «заказчика»; </a:t>
            </a: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самостоятельный и индивидуальный характер работы обучающихся; </a:t>
            </a:r>
          </a:p>
          <a:p>
            <a:pPr algn="just"/>
            <a:r>
              <a:rPr lang="ru-RU" altLang="ru-RU" sz="2800" b="1" dirty="0" smtClean="0">
                <a:solidFill>
                  <a:srgbClr val="002060"/>
                </a:solidFill>
              </a:rPr>
              <a:t>проект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межпредметный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altLang="ru-RU" sz="2800" b="1" dirty="0" err="1" smtClean="0">
                <a:solidFill>
                  <a:srgbClr val="002060"/>
                </a:solidFill>
              </a:rPr>
              <a:t>надпредметный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, т.е. не ограничивающийся рамками одной учебной дисциплины. </a:t>
            </a:r>
          </a:p>
        </p:txBody>
      </p:sp>
    </p:spTree>
    <p:extLst>
      <p:ext uri="{BB962C8B-B14F-4D97-AF65-F5344CB8AC3E}">
        <p14:creationId xmlns:p14="http://schemas.microsoft.com/office/powerpoint/2010/main" val="287927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Реализация  </a:t>
            </a:r>
            <a:r>
              <a:rPr lang="ru-RU" sz="3200" b="1" dirty="0"/>
              <a:t>проекта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11646"/>
              </p:ext>
            </p:extLst>
          </p:nvPr>
        </p:nvGraphicFramePr>
        <p:xfrm>
          <a:off x="251520" y="980728"/>
          <a:ext cx="8640960" cy="564749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520280"/>
                <a:gridCol w="3014145"/>
                <a:gridCol w="3106535"/>
              </a:tblGrid>
              <a:tr h="4114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Этапы работы над  проектом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/>
                </a:tc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Содержание </a:t>
                      </a:r>
                      <a:r>
                        <a:rPr lang="ru-RU" sz="1800" dirty="0" smtClean="0">
                          <a:effectLst/>
                        </a:rPr>
                        <a:t>  работы   на    </a:t>
                      </a:r>
                      <a:r>
                        <a:rPr lang="ru-RU" sz="1800" dirty="0">
                          <a:effectLst/>
                        </a:rPr>
                        <a:t>данном этапе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Ученик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Учитель 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61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Подготовительный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Определяю </a:t>
                      </a:r>
                      <a:r>
                        <a:rPr lang="ru-RU" sz="1400" dirty="0">
                          <a:effectLst/>
                        </a:rPr>
                        <a:t>проблему, тему,  цель и задачи  проекта с учителем.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Помогает определить проблему,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сформулировать тему, цель и задачи проекта.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87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Этап планирования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       Вырабатываю </a:t>
                      </a:r>
                      <a:r>
                        <a:rPr lang="ru-RU" sz="1400" dirty="0">
                          <a:effectLst/>
                        </a:rPr>
                        <a:t>план действий. Определяю источники </a:t>
                      </a:r>
                      <a:r>
                        <a:rPr lang="ru-RU" sz="1400" dirty="0" smtClean="0">
                          <a:effectLst/>
                        </a:rPr>
                        <a:t>     информации </a:t>
                      </a:r>
                      <a:r>
                        <a:rPr lang="ru-RU" sz="1400" dirty="0">
                          <a:effectLst/>
                        </a:rPr>
                        <a:t>для проекта, способы сбора и методы анализа информации, форму представления результата. Формулирую  задачи проекта, его актуальность.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Помогает составить план действий, определить источники информации, </a:t>
                      </a:r>
                      <a:r>
                        <a:rPr lang="ru-RU" sz="1400" dirty="0" smtClean="0">
                          <a:effectLst/>
                        </a:rPr>
                        <a:t>способы сбора и методы её анализа, форму представления результата.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66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Поисковый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Выполняю </a:t>
                      </a:r>
                      <a:r>
                        <a:rPr lang="ru-RU" sz="1400" dirty="0">
                          <a:effectLst/>
                        </a:rPr>
                        <a:t>исследование, решаю промежуточные задачи.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Консультирует по ходу выполнения проекта, корректирует  действия.</a:t>
                      </a:r>
                      <a:endParaRPr lang="ru-RU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Аналитический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Анализирую  </a:t>
                      </a:r>
                      <a:r>
                        <a:rPr lang="ru-RU" sz="1400" dirty="0">
                          <a:effectLst/>
                        </a:rPr>
                        <a:t>информацию. Обобщаю  полученные результаты. Формулирую выводы. Оформляю проект.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Консультирует по ходу выполнения проекта, контролирует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оформление паспорта проекта</a:t>
                      </a:r>
                      <a:r>
                        <a:rPr lang="ru-RU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Организует 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предзащиту проекта.</a:t>
                      </a:r>
                      <a:endParaRPr lang="ru-RU" sz="140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894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Презентация полученного результата (продукта)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        Представляю  </a:t>
                      </a:r>
                      <a:r>
                        <a:rPr lang="ru-RU" sz="1400" dirty="0">
                          <a:effectLst/>
                        </a:rPr>
                        <a:t>полученный результат.</a:t>
                      </a:r>
                    </a:p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Пишет рецензию на проект.</a:t>
                      </a:r>
                      <a:endParaRPr lang="ru-RU" sz="16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290" marR="61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</a:rPr>
              <a:t>Индивидуальный итоговый проект: документы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11200" b="1" dirty="0" smtClean="0"/>
              <a:t>	</a:t>
            </a:r>
          </a:p>
          <a:p>
            <a:pPr algn="just">
              <a:buNone/>
            </a:pPr>
            <a:r>
              <a:rPr lang="ru-RU" sz="11200" b="1" dirty="0" smtClean="0"/>
              <a:t>	ФГОС ООО </a:t>
            </a:r>
            <a:r>
              <a:rPr lang="ru-RU" sz="11200" dirty="0" smtClean="0"/>
              <a:t>-18.2. Содержательный раздел основной образовательной программы основного общего образования:</a:t>
            </a:r>
          </a:p>
          <a:p>
            <a:pPr algn="just">
              <a:buNone/>
            </a:pPr>
            <a:r>
              <a:rPr lang="ru-RU" sz="11200" dirty="0" smtClean="0"/>
              <a:t>	18.2.1. Программа развития универсальных учебных действий предполагает формирование у обучающихся основ культуры исследовательской и проектной деятельности и навыков разработки, реализации и общественной презентации обучающимися результатов исследования, предметного или </a:t>
            </a:r>
            <a:r>
              <a:rPr lang="ru-RU" sz="11200" dirty="0" err="1" smtClean="0"/>
              <a:t>межпредметного</a:t>
            </a:r>
            <a:r>
              <a:rPr lang="ru-RU" sz="11200" dirty="0" smtClean="0"/>
              <a:t> </a:t>
            </a:r>
            <a:r>
              <a:rPr lang="ru-RU" sz="11200" b="1" dirty="0" smtClean="0"/>
              <a:t>учебного проекта</a:t>
            </a:r>
            <a:r>
              <a:rPr lang="ru-RU" sz="11200" dirty="0" smtClean="0"/>
              <a:t>, направленного на решение научной, личностно и (или) социально значимой проблемы.</a:t>
            </a:r>
          </a:p>
          <a:p>
            <a:pPr algn="just">
              <a:buNone/>
            </a:pPr>
            <a:r>
              <a:rPr lang="ru-RU" sz="9600" b="1" dirty="0" smtClean="0"/>
              <a:t/>
            </a:r>
            <a:br>
              <a:rPr lang="ru-RU" sz="9600" b="1" dirty="0" smtClean="0"/>
            </a:br>
            <a:endParaRPr lang="ru-RU" sz="9600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4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5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Проект — это «пять П»: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39727" y="1445202"/>
            <a:ext cx="2488182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dirty="0"/>
              <a:t>ПРОБЛЕМА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73039" y="2348880"/>
            <a:ext cx="1443024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  <a:r>
              <a:rPr lang="ru-RU" sz="3600" b="1" dirty="0"/>
              <a:t>ПЛАН</a:t>
            </a:r>
            <a:r>
              <a:rPr lang="ru-RU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08379" y="3279236"/>
            <a:ext cx="4875053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dirty="0"/>
              <a:t>ПОИСК ИНФОРМАЦИИ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4338682"/>
            <a:ext cx="2143920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dirty="0"/>
              <a:t>ПРОДУКТ</a:t>
            </a:r>
            <a:r>
              <a:rPr lang="ru-RU" sz="2800" b="1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24128" y="5409157"/>
            <a:ext cx="3134897" cy="646331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3600" b="1" dirty="0" smtClean="0"/>
              <a:t>ПРЕЗЕНТАЦИЯ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9" name="Рисунок 3" descr="человечки для презентаций на прозрачном фоне: 18 тыс изображений найдено в Яндекс.Картинка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84699"/>
            <a:ext cx="2704409" cy="231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Овал 10"/>
          <p:cNvSpPr/>
          <p:nvPr/>
        </p:nvSpPr>
        <p:spPr>
          <a:xfrm>
            <a:off x="334335" y="4149080"/>
            <a:ext cx="4708994" cy="220724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«Проект" (</a:t>
            </a:r>
            <a:r>
              <a:rPr lang="ru-RU" sz="2400" dirty="0"/>
              <a:t>лат.) - выброшенный вперёд", "выступающий", "бросающийся в глаза</a:t>
            </a:r>
            <a:r>
              <a:rPr lang="ru-RU" sz="2400" dirty="0" smtClean="0"/>
              <a:t>"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2768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Подготовительный </a:t>
            </a:r>
            <a:r>
              <a:rPr lang="ru-RU" sz="2800" b="1" dirty="0" smtClean="0">
                <a:solidFill>
                  <a:srgbClr val="C00000"/>
                </a:solidFill>
              </a:rPr>
              <a:t>этап – </a:t>
            </a:r>
            <a:r>
              <a:rPr lang="ru-RU" sz="2800" b="1" dirty="0" smtClean="0">
                <a:solidFill>
                  <a:srgbClr val="C00000"/>
                </a:solidFill>
              </a:rPr>
              <a:t>это  определение  проблемы, выбор темы</a:t>
            </a:r>
            <a:r>
              <a:rPr lang="ru-RU" sz="2800" b="1" dirty="0">
                <a:solidFill>
                  <a:srgbClr val="C00000"/>
                </a:solidFill>
              </a:rPr>
              <a:t>, формулировка </a:t>
            </a:r>
            <a:r>
              <a:rPr lang="ru-RU" sz="2800" b="1" dirty="0" smtClean="0">
                <a:solidFill>
                  <a:srgbClr val="C00000"/>
                </a:solidFill>
              </a:rPr>
              <a:t> цели и задач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0698" y="4509120"/>
            <a:ext cx="790575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Тема (от греч. </a:t>
            </a:r>
            <a:r>
              <a:rPr lang="ru-RU" sz="2400" dirty="0" err="1" smtClean="0"/>
              <a:t>thema</a:t>
            </a:r>
            <a:r>
              <a:rPr lang="ru-RU" sz="2400" dirty="0" smtClean="0"/>
              <a:t>, букв. – то, что положено в основу)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70698" y="3473363"/>
            <a:ext cx="790575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 основе каждого проекта лежит </a:t>
            </a:r>
            <a:r>
              <a:rPr lang="ru-RU" sz="2400" b="1" dirty="0"/>
              <a:t>проблема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0698" y="2281373"/>
            <a:ext cx="790575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Данный этап является наиболее </a:t>
            </a:r>
            <a:r>
              <a:rPr lang="ru-RU" sz="2000" dirty="0" smtClean="0"/>
              <a:t> сложным </a:t>
            </a:r>
            <a:r>
              <a:rPr lang="ru-RU" sz="2000" dirty="0"/>
              <a:t>и для учащихся и для </a:t>
            </a:r>
            <a:r>
              <a:rPr lang="ru-RU" sz="2000" dirty="0" smtClean="0"/>
              <a:t>учителя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6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Проблема проекта</a:t>
            </a:r>
            <a:br>
              <a:rPr lang="ru-RU" b="1" dirty="0" smtClean="0"/>
            </a:br>
            <a:r>
              <a:rPr lang="ru-RU" sz="3100" b="1" dirty="0" smtClean="0"/>
              <a:t>(Зачем я делаю этот проект?)</a:t>
            </a:r>
            <a:br>
              <a:rPr lang="ru-RU" sz="3100" b="1" dirty="0" smtClean="0"/>
            </a:b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600" i="1" dirty="0" smtClean="0"/>
              <a:t>1)</a:t>
            </a:r>
            <a:r>
              <a:rPr lang="ru-RU" sz="3600" dirty="0" smtClean="0"/>
              <a:t>крупное </a:t>
            </a:r>
            <a:r>
              <a:rPr lang="ru-RU" sz="3600" dirty="0"/>
              <a:t>обобщенное множество сформулированных научных вопросов, которые охватывают область будущих исследований. </a:t>
            </a:r>
          </a:p>
          <a:p>
            <a:pPr marL="0" indent="0" algn="just">
              <a:buNone/>
            </a:pPr>
            <a:r>
              <a:rPr lang="ru-RU" sz="3600" i="1" dirty="0" smtClean="0"/>
              <a:t>2)ситуация</a:t>
            </a:r>
            <a:r>
              <a:rPr lang="ru-RU" sz="3600" i="1" dirty="0"/>
              <a:t>, требующая разрешения. </a:t>
            </a:r>
            <a:endParaRPr lang="ru-RU" sz="3600" dirty="0"/>
          </a:p>
          <a:p>
            <a:pPr marL="0" indent="0" algn="just">
              <a:buNone/>
            </a:pPr>
            <a:r>
              <a:rPr lang="ru-RU" sz="3600" i="1" dirty="0" smtClean="0"/>
              <a:t>3)</a:t>
            </a:r>
            <a:r>
              <a:rPr lang="ru-RU" sz="3600" dirty="0" smtClean="0"/>
              <a:t>противоречия </a:t>
            </a:r>
            <a:r>
              <a:rPr lang="ru-RU" sz="3600" dirty="0"/>
              <a:t>между существующей ситуацией и твоим представлением об идеальной ситуации, которые нужно решить. </a:t>
            </a:r>
          </a:p>
          <a:p>
            <a:pPr algn="just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260350"/>
            <a:ext cx="8496944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2800" dirty="0"/>
              <a:t>ПРОБЛЕМА </a:t>
            </a:r>
            <a:r>
              <a:rPr lang="ru-RU" altLang="ru-RU" sz="2800" dirty="0" smtClean="0"/>
              <a:t>—противоречие</a:t>
            </a:r>
            <a:r>
              <a:rPr lang="ru-RU" altLang="ru-RU" sz="2800" dirty="0"/>
              <a:t>, разрешение </a:t>
            </a:r>
            <a:r>
              <a:rPr lang="ru-RU" altLang="ru-RU" sz="2800" dirty="0" smtClean="0"/>
              <a:t>которого </a:t>
            </a:r>
            <a:r>
              <a:rPr lang="ru-RU" altLang="ru-RU" sz="2800" dirty="0"/>
              <a:t>является </a:t>
            </a:r>
            <a:r>
              <a:rPr lang="ru-RU" altLang="ru-RU" sz="2800" dirty="0" smtClean="0"/>
              <a:t>целью </a:t>
            </a:r>
            <a:r>
              <a:rPr lang="ru-RU" altLang="ru-RU" sz="2800" dirty="0"/>
              <a:t>проекта. Проблемой может быть, </a:t>
            </a:r>
            <a:r>
              <a:rPr lang="ru-RU" altLang="ru-RU" sz="2800" dirty="0" smtClean="0"/>
              <a:t>противоречие </a:t>
            </a:r>
            <a:r>
              <a:rPr lang="ru-RU" altLang="ru-RU" sz="2800" dirty="0"/>
              <a:t>между потребностью и возможностью ее удовлетворения, недостаток информации о чем-либо или противоречивый характер этой информации, отсутствие единого мнения о событии, явлении и др. </a:t>
            </a:r>
            <a:endParaRPr lang="ru-RU" altLang="ru-RU" sz="2800" dirty="0" smtClean="0"/>
          </a:p>
          <a:p>
            <a:pPr algn="just"/>
            <a:r>
              <a:rPr lang="ru-RU" altLang="ru-RU" sz="2800" dirty="0" smtClean="0"/>
              <a:t>От </a:t>
            </a:r>
            <a:r>
              <a:rPr lang="ru-RU" altLang="ru-RU" sz="2800" dirty="0"/>
              <a:t>проблемы мы отталкиваемся, инициируя деятельность. Проблема проекта обусловливает мотив деятельности, направленной на её </a:t>
            </a:r>
            <a:r>
              <a:rPr lang="ru-RU" altLang="ru-RU" sz="2800" dirty="0" smtClean="0"/>
              <a:t>решение.</a:t>
            </a:r>
          </a:p>
          <a:p>
            <a:pPr lvl="0" algn="just"/>
            <a:r>
              <a:rPr lang="ru-RU" sz="2800" dirty="0"/>
              <a:t>Проекты, создаваемые в школе, должны быть посвящены одной из актуальных проблем научной, культурной, политической, правовой, социальной жиз­ни современного мирового сообщества.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Виды проблем</a:t>
            </a:r>
            <a:endParaRPr lang="ru-RU" sz="36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ru-RU" b="1" dirty="0"/>
              <a:t>Проблема, похожая на </a:t>
            </a:r>
            <a:r>
              <a:rPr lang="ru-RU" b="1" dirty="0" smtClean="0"/>
              <a:t>мозаику</a:t>
            </a:r>
            <a:r>
              <a:rPr lang="ru-RU" dirty="0"/>
              <a:t> </a:t>
            </a:r>
            <a:r>
              <a:rPr lang="ru-RU" dirty="0" smtClean="0"/>
              <a:t> состоит </a:t>
            </a:r>
            <a:r>
              <a:rPr lang="ru-RU" dirty="0"/>
              <a:t>из нескольких отдельных частей. Проблема в целом решается, когда решается каждая ее часть.</a:t>
            </a:r>
            <a:endParaRPr lang="ru-RU" b="1" dirty="0" smtClean="0"/>
          </a:p>
          <a:p>
            <a:r>
              <a:rPr lang="ru-RU" b="1" dirty="0"/>
              <a:t>Проблемы, похожие на многослойное </a:t>
            </a:r>
            <a:r>
              <a:rPr lang="ru-RU" b="1" dirty="0" smtClean="0"/>
              <a:t>желе.</a:t>
            </a:r>
            <a:r>
              <a:rPr lang="ru-RU" dirty="0"/>
              <a:t> Такие проблемы </a:t>
            </a:r>
            <a:r>
              <a:rPr lang="ru-RU" dirty="0" smtClean="0"/>
              <a:t>решаются</a:t>
            </a:r>
            <a:r>
              <a:rPr lang="ru-RU" dirty="0"/>
              <a:t> путем составления </a:t>
            </a:r>
            <a:r>
              <a:rPr lang="ru-RU" dirty="0" smtClean="0"/>
              <a:t>алгоритма.</a:t>
            </a:r>
            <a:endParaRPr lang="ru-RU" b="1" dirty="0" smtClean="0"/>
          </a:p>
          <a:p>
            <a:r>
              <a:rPr lang="ru-RU" b="1" dirty="0" smtClean="0"/>
              <a:t>Проблемы</a:t>
            </a:r>
            <a:r>
              <a:rPr lang="ru-RU" b="1" dirty="0"/>
              <a:t>, похожие на снежинку</a:t>
            </a:r>
            <a:r>
              <a:rPr lang="ru-RU" b="1" dirty="0" smtClean="0"/>
              <a:t>.</a:t>
            </a:r>
            <a:r>
              <a:rPr lang="ru-RU" dirty="0"/>
              <a:t> </a:t>
            </a:r>
            <a:r>
              <a:rPr lang="ru-RU" dirty="0"/>
              <a:t>Проблема </a:t>
            </a:r>
            <a:r>
              <a:rPr lang="ru-RU" dirty="0" smtClean="0"/>
              <a:t>имеет </a:t>
            </a:r>
            <a:r>
              <a:rPr lang="ru-RU" dirty="0"/>
              <a:t>много вариантов решения.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Работа с проблемами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3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087215"/>
              </p:ext>
            </p:extLst>
          </p:nvPr>
        </p:nvGraphicFramePr>
        <p:xfrm>
          <a:off x="357158" y="188640"/>
          <a:ext cx="525658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6584"/>
              </a:tblGrid>
              <a:tr h="391117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70522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должна быть интересна ребенку.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должна быть актуальной.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должна соответствовать возрастным особенностям детей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должна быть выполнима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должна быть оригинальной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должна быть  быстровыполнимой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Тема должна быть доступной.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92877" y="3442820"/>
            <a:ext cx="8358246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Все темы можно разделить на 3 группы: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i="1" dirty="0" smtClean="0"/>
              <a:t>фантастические (</a:t>
            </a:r>
            <a:r>
              <a:rPr lang="ru-RU" sz="2400" dirty="0" smtClean="0"/>
              <a:t>несуществующие) - разрабатываете сами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i="1" dirty="0" smtClean="0"/>
              <a:t>эмпирические</a:t>
            </a:r>
            <a:r>
              <a:rPr lang="ru-RU" sz="2400" dirty="0" smtClean="0"/>
              <a:t> (основанные на опыте) - проводите собственные наблюдения и эксперименты;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i="1" dirty="0" smtClean="0"/>
              <a:t>теоретические</a:t>
            </a:r>
            <a:r>
              <a:rPr lang="ru-RU" sz="2400" dirty="0" smtClean="0"/>
              <a:t> (научное познание) - проводите работу по изучению и обобщению фактов, материалов, содержащихся в разных источниках (это то, что можно спросить у других людей, или то, что написано в книгах, и т.п.).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116632"/>
            <a:ext cx="4721696" cy="936104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/>
              <a:t>Тема проекта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59532" y="105273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dirty="0"/>
              <a:t>Формулировка темы должна ориентировать учащегося на самостоятельное исследование по дос­таточно узкому вопросу. Формулируя тему, следует придерживаться правила: </a:t>
            </a:r>
            <a:r>
              <a:rPr lang="ru-RU" sz="3200" b="1" dirty="0"/>
              <a:t>чем она уже, тем больше слов содержится в формулировке темы. </a:t>
            </a:r>
            <a:r>
              <a:rPr lang="ru-RU" sz="3200" dirty="0"/>
              <a:t>Малое коли­чество слов свидетельствует о её расплывчатости, отсутствии конкретности в содержании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Требования к формулировкам тем</a:t>
            </a:r>
            <a:endParaRPr lang="ru-RU" sz="36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000108"/>
            <a:ext cx="8472518" cy="535785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5100" dirty="0" smtClean="0"/>
              <a:t>Название  должно вызвать интерес читателя, но при этом соответствовать </a:t>
            </a:r>
            <a:r>
              <a:rPr lang="ru-RU" sz="5100" i="1" dirty="0" smtClean="0"/>
              <a:t>правилам, принятым в науке. </a:t>
            </a:r>
            <a:r>
              <a:rPr lang="ru-RU" sz="5100" dirty="0" smtClean="0"/>
              <a:t>В  научной литературе оно должно чётко отражать  содержание и направление  выполненной работы,  соответствовать возрасту .</a:t>
            </a:r>
          </a:p>
          <a:p>
            <a:pPr algn="ctr">
              <a:buNone/>
            </a:pPr>
            <a:r>
              <a:rPr lang="ru-RU" sz="3800" dirty="0" smtClean="0"/>
              <a:t>	</a:t>
            </a:r>
            <a:endParaRPr lang="ru-RU" sz="3800" dirty="0" smtClean="0"/>
          </a:p>
          <a:p>
            <a:pPr algn="ctr">
              <a:buNone/>
            </a:pPr>
            <a:r>
              <a:rPr lang="ru-RU" sz="5100" b="1" dirty="0" smtClean="0"/>
              <a:t>Типичные </a:t>
            </a:r>
            <a:r>
              <a:rPr lang="ru-RU" sz="5100" b="1" dirty="0" smtClean="0"/>
              <a:t>ошибки при формулировке тем</a:t>
            </a:r>
          </a:p>
          <a:p>
            <a:pPr>
              <a:buNone/>
            </a:pPr>
            <a:endParaRPr lang="ru-RU" sz="5100" dirty="0" smtClean="0"/>
          </a:p>
          <a:p>
            <a:r>
              <a:rPr lang="ru-RU" sz="5100" dirty="0" smtClean="0"/>
              <a:t>Слишком  объемное,  выходящее за рамки  конкретной работы, создает впечатление, что работа реферативная (типа: Влияние света на живые организмы).</a:t>
            </a:r>
          </a:p>
          <a:p>
            <a:pPr lvl="0"/>
            <a:r>
              <a:rPr lang="ru-RU" sz="5100" dirty="0" smtClean="0"/>
              <a:t>Слишком узкое, не отражающее полностью содержание работы;</a:t>
            </a:r>
          </a:p>
          <a:p>
            <a:pPr lvl="0"/>
            <a:r>
              <a:rPr lang="ru-RU" sz="5100" dirty="0" smtClean="0"/>
              <a:t>Не соответствующее содержанию работы;</a:t>
            </a:r>
          </a:p>
          <a:p>
            <a:pPr lvl="0"/>
            <a:r>
              <a:rPr lang="ru-RU" sz="5100" dirty="0" smtClean="0"/>
              <a:t>Слишком «бойкое»,  журналистское (типа: Алкоголизм и курение – скажи «Нет!»)</a:t>
            </a:r>
          </a:p>
          <a:p>
            <a:pPr algn="ctr">
              <a:buNone/>
            </a:pPr>
            <a:r>
              <a:rPr lang="ru-RU" sz="5100" dirty="0" smtClean="0"/>
              <a:t>	НИ В КОЕМ СЛУЧАЕ НЕЛЬЗЯ ФОРМУЛИРОВАТЬ ТЕМУ В ВИДЕЕ ВОПРОСА.</a:t>
            </a:r>
          </a:p>
          <a:p>
            <a:pPr algn="ctr">
              <a:buNone/>
            </a:pPr>
            <a:r>
              <a:rPr lang="ru-RU" sz="5100" dirty="0" smtClean="0"/>
              <a:t>(типа: Кто такие ведьмы? Древнерусский храм – это византийский храм?) </a:t>
            </a:r>
          </a:p>
          <a:p>
            <a:pPr algn="ctr">
              <a:buNone/>
            </a:pPr>
            <a:endParaRPr lang="ru-RU" sz="5100" dirty="0" smtClean="0"/>
          </a:p>
          <a:p>
            <a:pPr algn="ctr">
              <a:buNone/>
            </a:pPr>
            <a:r>
              <a:rPr lang="ru-RU" sz="5100" dirty="0" smtClean="0"/>
              <a:t>МОГУТ БЫТЬ ИСПОЛЬЗОВАНЫ СЛОВА ИЗУЧЕНИЕ, ОПРЕДЕЛЕНИЕ, ОЦЕНКА, ВЫЯВЛЕНИЕ </a:t>
            </a:r>
            <a:endParaRPr lang="ru-RU" sz="5100" i="1" dirty="0"/>
          </a:p>
        </p:txBody>
      </p:sp>
    </p:spTree>
    <p:extLst>
      <p:ext uri="{BB962C8B-B14F-4D97-AF65-F5344CB8AC3E}">
        <p14:creationId xmlns:p14="http://schemas.microsoft.com/office/powerpoint/2010/main" val="93113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457200" y="0"/>
            <a:ext cx="8229600" cy="42306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Примеры тем</a:t>
            </a:r>
            <a:endParaRPr lang="ru-RU" sz="3600" b="1" dirty="0"/>
          </a:p>
        </p:txBody>
      </p:sp>
      <p:sp>
        <p:nvSpPr>
          <p:cNvPr id="5" name="Содержимое 4"/>
          <p:cNvSpPr txBox="1">
            <a:spLocks/>
          </p:cNvSpPr>
          <p:nvPr/>
        </p:nvSpPr>
        <p:spPr>
          <a:xfrm>
            <a:off x="285720" y="714356"/>
            <a:ext cx="4210080" cy="578647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smtClean="0"/>
              <a:t>Исчезающие биологические виды нашего региона: стратегии спасения</a:t>
            </a:r>
          </a:p>
          <a:p>
            <a:r>
              <a:rPr lang="ru-RU" sz="1800" smtClean="0"/>
              <a:t>Способы решения конфликтов и преодоления агрессии в школе и семье</a:t>
            </a:r>
          </a:p>
          <a:p>
            <a:r>
              <a:rPr lang="ru-RU" sz="1800" smtClean="0"/>
              <a:t>Химический состав популярных детских напитков и проблемы здоровья</a:t>
            </a:r>
          </a:p>
          <a:p>
            <a:r>
              <a:rPr lang="ru-RU" sz="1800" smtClean="0"/>
              <a:t>Способы энергосбережения в школе и формы энергосберегающего поведения учеников и учителей</a:t>
            </a:r>
          </a:p>
          <a:p>
            <a:r>
              <a:rPr lang="ru-RU" sz="1800" smtClean="0"/>
              <a:t>Достижения науки и техники. Ответственность ученых.</a:t>
            </a:r>
          </a:p>
          <a:p>
            <a:r>
              <a:rPr lang="ru-RU" sz="1800" smtClean="0"/>
              <a:t>Экономическая деятельность подростков.</a:t>
            </a:r>
          </a:p>
          <a:p>
            <a:r>
              <a:rPr lang="ru-RU" sz="1800" smtClean="0"/>
              <a:t>Экологическая газета "Главное богатство Вощикова»</a:t>
            </a:r>
          </a:p>
          <a:p>
            <a:r>
              <a:rPr lang="ru-RU" sz="1800" smtClean="0"/>
              <a:t>Познавательная викторина о войне 1812 года.</a:t>
            </a:r>
            <a:br>
              <a:rPr lang="ru-RU" sz="1800" smtClean="0"/>
            </a:br>
            <a:endParaRPr lang="ru-RU" sz="1800" smtClean="0"/>
          </a:p>
          <a:p>
            <a:endParaRPr lang="ru-RU" sz="1800" dirty="0"/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4648200" y="714356"/>
            <a:ext cx="4281518" cy="578647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Семья в экономике.</a:t>
            </a:r>
          </a:p>
          <a:p>
            <a:r>
              <a:rPr lang="ru-RU" smtClean="0"/>
              <a:t>Сказка о законе.</a:t>
            </a:r>
          </a:p>
          <a:p>
            <a:r>
              <a:rPr lang="ru-RU" smtClean="0"/>
              <a:t>Добро и зло в современном мире.</a:t>
            </a:r>
          </a:p>
          <a:p>
            <a:r>
              <a:rPr lang="ru-RU" smtClean="0"/>
              <a:t>Политические партии современной России.</a:t>
            </a:r>
          </a:p>
          <a:p>
            <a:r>
              <a:rPr lang="ru-RU" smtClean="0"/>
              <a:t>Изобретения и открытия первобытных людей.</a:t>
            </a:r>
          </a:p>
          <a:p>
            <a:r>
              <a:rPr lang="ru-RU" smtClean="0"/>
              <a:t>Путешествие в средневековый город.</a:t>
            </a:r>
          </a:p>
          <a:p>
            <a:r>
              <a:rPr lang="ru-RU" smtClean="0"/>
              <a:t>Лучший средневековый рецепт: что кушали в 15 веке.</a:t>
            </a:r>
          </a:p>
          <a:p>
            <a:r>
              <a:rPr lang="ru-RU" smtClean="0"/>
              <a:t>Занимательный календарь для школьников.</a:t>
            </a:r>
          </a:p>
          <a:p>
            <a:r>
              <a:rPr lang="ru-RU" smtClean="0"/>
              <a:t>Электронная викторина «Загадки Троянской войны».</a:t>
            </a:r>
          </a:p>
          <a:p>
            <a:r>
              <a:rPr lang="ru-RU" smtClean="0"/>
              <a:t>Мотивы учебной деятельности старшеклассников</a:t>
            </a:r>
          </a:p>
          <a:p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2151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/>
              <a:t>	ПООП ООО </a:t>
            </a:r>
            <a:r>
              <a:rPr lang="ru-RU" sz="2400" dirty="0" smtClean="0"/>
              <a:t>– считает основной процедурой итоговой оценки достижения метапредметных результатов защиту учащимися </a:t>
            </a:r>
            <a:r>
              <a:rPr lang="ru-RU" sz="2400" i="1" dirty="0" smtClean="0"/>
              <a:t>итогового индивидуального проекта.</a:t>
            </a:r>
          </a:p>
          <a:p>
            <a:pPr algn="just">
              <a:buNone/>
            </a:pPr>
            <a:r>
              <a:rPr lang="ru-RU" sz="2400" i="1" dirty="0" smtClean="0"/>
              <a:t>	 </a:t>
            </a:r>
            <a:r>
              <a:rPr lang="ru-RU" sz="2400" dirty="0" smtClean="0"/>
              <a:t>п.1.3.2. </a:t>
            </a:r>
            <a:r>
              <a:rPr lang="ru-RU" sz="2400" i="1" dirty="0" smtClean="0"/>
              <a:t>Особенности оценки личностных, метапредметных и предметных результатов</a:t>
            </a:r>
          </a:p>
          <a:p>
            <a:pPr algn="just">
              <a:buNone/>
            </a:pPr>
            <a:r>
              <a:rPr lang="ru-RU" sz="2400" b="1" i="1" dirty="0" smtClean="0"/>
              <a:t>	</a:t>
            </a:r>
            <a:r>
              <a:rPr lang="ru-RU" sz="2400" i="1" u="sng" dirty="0" smtClean="0"/>
              <a:t>Особенности оценки метапредметных результатов</a:t>
            </a:r>
          </a:p>
          <a:p>
            <a:pPr algn="just">
              <a:buNone/>
            </a:pPr>
            <a:r>
              <a:rPr lang="ru-RU" sz="2400" dirty="0" smtClean="0"/>
              <a:t>	Основной процедурой итоговой оценки достижения метапредметных результатов является защита итогового индивидуального проекта. </a:t>
            </a:r>
          </a:p>
          <a:p>
            <a:pPr algn="just">
              <a:buNone/>
            </a:pPr>
            <a:r>
              <a:rPr lang="ru-RU" b="1" dirty="0" smtClean="0"/>
              <a:t>	</a:t>
            </a:r>
          </a:p>
          <a:p>
            <a:pPr algn="just">
              <a:buNone/>
            </a:pPr>
            <a:r>
              <a:rPr lang="ru-RU" sz="2400" b="1" dirty="0" smtClean="0"/>
              <a:t>	Положение ОУ</a:t>
            </a:r>
            <a:r>
              <a:rPr lang="ru-RU" sz="2400" dirty="0" smtClean="0"/>
              <a:t> об итоговом индивидуальном проекте    выпускников 	учреждения, освоивших основные образовательные программы основного общего образования в условиях реализации ФГОС ООО.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454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46646"/>
            <a:ext cx="4248472" cy="850106"/>
          </a:xfrm>
        </p:spPr>
        <p:txBody>
          <a:bodyPr>
            <a:normAutofit/>
          </a:bodyPr>
          <a:lstStyle/>
          <a:p>
            <a:pPr algn="r"/>
            <a:r>
              <a:rPr lang="ru-RU" sz="4000" b="1" dirty="0" smtClean="0"/>
              <a:t>Цель  проекта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780928"/>
            <a:ext cx="8633048" cy="362900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ЦЕЛЬ – ЭТО  ПЛАНИРУЕМЫЙ РЕЗУЛЬТАТ</a:t>
            </a:r>
          </a:p>
          <a:p>
            <a:pPr algn="just">
              <a:buNone/>
            </a:pPr>
            <a:r>
              <a:rPr lang="ru-RU" sz="2800" dirty="0" smtClean="0"/>
              <a:t>Её лучше формулировать как результат, а не </a:t>
            </a:r>
            <a:r>
              <a:rPr lang="ru-RU" sz="2800" dirty="0" smtClean="0"/>
              <a:t>процесс: </a:t>
            </a:r>
            <a:r>
              <a:rPr lang="ru-RU" sz="2800" i="1" dirty="0"/>
              <a:t>и</a:t>
            </a:r>
            <a:r>
              <a:rPr lang="ru-RU" sz="2800" i="1" dirty="0" smtClean="0"/>
              <a:t>сследование</a:t>
            </a:r>
            <a:r>
              <a:rPr lang="ru-RU" sz="2800" i="1" dirty="0"/>
              <a:t>, изучение, </a:t>
            </a:r>
            <a:r>
              <a:rPr lang="ru-RU" sz="2800" i="1" dirty="0" smtClean="0"/>
              <a:t>выявление, </a:t>
            </a:r>
            <a:r>
              <a:rPr lang="ru-RU" sz="2800" i="1" dirty="0" smtClean="0"/>
              <a:t>с</a:t>
            </a:r>
            <a:r>
              <a:rPr lang="ru-RU" sz="2800" i="1" dirty="0" smtClean="0"/>
              <a:t>оздание условий для, </a:t>
            </a:r>
            <a:r>
              <a:rPr lang="ru-RU" sz="2800" i="1" dirty="0" smtClean="0"/>
              <a:t>доказательство, обоснование, определение, выяснение, установление, сравнение, обобщение, разработка. </a:t>
            </a:r>
            <a:endParaRPr lang="ru-RU" sz="2800" i="1" dirty="0" smtClean="0"/>
          </a:p>
          <a:p>
            <a:pPr algn="just">
              <a:buNone/>
            </a:pPr>
            <a:r>
              <a:rPr lang="ru-RU" sz="2800" dirty="0" smtClean="0"/>
              <a:t>ПРИ ФОРМУЛИРОВАНИИ ЦЕЛИ НУЖНО ОТВЕТИТЬ НА ВОПРОС: «ЧТО ВЫ ХОТИТЕ ПОЛУЧИТЬ В РЕЗУЛЬТАТЕ </a:t>
            </a:r>
            <a:r>
              <a:rPr lang="ru-RU" sz="2800" dirty="0" smtClean="0"/>
              <a:t>проекта?»</a:t>
            </a:r>
            <a:endParaRPr lang="ru-RU" sz="2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96752"/>
            <a:ext cx="8064896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/>
              <a:t>1) идеальное, мысленное предвосхищение результата деятельности. </a:t>
            </a:r>
          </a:p>
          <a:p>
            <a:r>
              <a:rPr lang="ru-RU" sz="2400" dirty="0"/>
              <a:t>2) то, чего вы хотите достичь в результате работы; конечный результат.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71166"/>
            <a:ext cx="345638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Начинается </a:t>
            </a:r>
            <a:r>
              <a:rPr lang="ru-RU" sz="2400" b="1" dirty="0" smtClean="0"/>
              <a:t>всегда</a:t>
            </a:r>
          </a:p>
          <a:p>
            <a:pPr algn="ctr"/>
            <a:r>
              <a:rPr lang="ru-RU" sz="2400" b="1" dirty="0" smtClean="0"/>
              <a:t> </a:t>
            </a:r>
            <a:r>
              <a:rPr lang="ru-RU" sz="2400" b="1" dirty="0"/>
              <a:t>с </a:t>
            </a:r>
            <a:r>
              <a:rPr lang="ru-RU" sz="2400" b="1" dirty="0" smtClean="0"/>
              <a:t>существительного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0481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68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74638"/>
            <a:ext cx="3970784" cy="439718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/>
              <a:t>Задачи  проекта</a:t>
            </a:r>
            <a:endParaRPr lang="ru-RU" sz="3600" dirty="0"/>
          </a:p>
        </p:txBody>
      </p:sp>
      <p:sp>
        <p:nvSpPr>
          <p:cNvPr id="6" name="Содержимое 3"/>
          <p:cNvSpPr>
            <a:spLocks noGrp="1"/>
          </p:cNvSpPr>
          <p:nvPr>
            <p:ph idx="1"/>
          </p:nvPr>
        </p:nvSpPr>
        <p:spPr>
          <a:xfrm>
            <a:off x="323528" y="1022096"/>
            <a:ext cx="8568952" cy="4883153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/>
              <a:t>Задачи – конкретизированные </a:t>
            </a:r>
            <a:r>
              <a:rPr lang="ru-RU" sz="2800" dirty="0" smtClean="0"/>
              <a:t>, более </a:t>
            </a:r>
            <a:r>
              <a:rPr lang="ru-RU" sz="2800" dirty="0" smtClean="0"/>
              <a:t>частные цели. </a:t>
            </a:r>
          </a:p>
          <a:p>
            <a:pPr algn="just">
              <a:buNone/>
            </a:pPr>
            <a:r>
              <a:rPr lang="ru-RU" sz="2800" i="1" dirty="0" smtClean="0"/>
              <a:t>В формулировках задач</a:t>
            </a:r>
            <a:r>
              <a:rPr lang="ru-RU" sz="2800" dirty="0" smtClean="0"/>
              <a:t> выражается то, что надо сделать по порядку, чтобы достичь цели.</a:t>
            </a:r>
          </a:p>
          <a:p>
            <a:pPr algn="just"/>
            <a:r>
              <a:rPr lang="ru-RU" sz="2800" b="1" dirty="0" smtClean="0"/>
              <a:t>Задачи</a:t>
            </a:r>
            <a:r>
              <a:rPr lang="ru-RU" sz="2800" dirty="0" smtClean="0"/>
              <a:t> показывают, что вы собираетесь делать: </a:t>
            </a:r>
            <a:r>
              <a:rPr lang="ru-RU" sz="2800" i="1" dirty="0" smtClean="0"/>
              <a:t>изучить, описать, установить, найти, сделать вывод, подготовить, определить роль, составить,  вывести формулу, </a:t>
            </a:r>
            <a:r>
              <a:rPr lang="ru-RU" sz="2800" i="1" dirty="0" smtClean="0"/>
              <a:t>охарактеризовать, с</a:t>
            </a:r>
            <a:r>
              <a:rPr lang="ru-RU" sz="2800" i="1" dirty="0" smtClean="0"/>
              <a:t>оздать,</a:t>
            </a:r>
            <a:r>
              <a:rPr lang="ru-RU" sz="2800" i="1" dirty="0"/>
              <a:t> </a:t>
            </a:r>
            <a:r>
              <a:rPr lang="ru-RU" sz="2800" i="1" dirty="0" smtClean="0"/>
              <a:t>обеспечить, провести, </a:t>
            </a:r>
            <a:r>
              <a:rPr lang="ru-RU" sz="2800" i="1" dirty="0"/>
              <a:t> </a:t>
            </a:r>
            <a:r>
              <a:rPr lang="ru-RU" sz="2800" i="1" dirty="0" smtClean="0"/>
              <a:t>выполнить</a:t>
            </a:r>
            <a:r>
              <a:rPr lang="ru-RU" sz="2800" i="1" dirty="0"/>
              <a:t>.</a:t>
            </a:r>
            <a:endParaRPr lang="ru-RU" sz="2800" i="1" dirty="0" smtClean="0"/>
          </a:p>
          <a:p>
            <a:pPr algn="just">
              <a:buNone/>
            </a:pPr>
            <a:r>
              <a:rPr lang="ru-RU" sz="2800" dirty="0" smtClean="0"/>
              <a:t>ПРИ ОПРЕДЕЛЕНИИ КАЖДОЙ ЗАДАЧИ НУЖНО ПОСТАВИТЬ ВОПРОС «ЗАЧЕМ МЫ ЭТО ДЕЛАЕМ?»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17529" y="5877272"/>
            <a:ext cx="5494829" cy="707886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1) способы (шаги) для достижения </a:t>
            </a:r>
            <a:r>
              <a:rPr lang="ru-RU" sz="2000" b="1" dirty="0" smtClean="0"/>
              <a:t>цели</a:t>
            </a:r>
            <a:endParaRPr lang="ru-RU" sz="2000" b="1" dirty="0"/>
          </a:p>
          <a:p>
            <a:pPr algn="ctr"/>
            <a:r>
              <a:rPr lang="ru-RU" sz="2000" b="1" dirty="0"/>
              <a:t>2) план действий при работе над </a:t>
            </a:r>
            <a:r>
              <a:rPr lang="ru-RU" sz="2000" b="1" dirty="0" smtClean="0"/>
              <a:t>проектом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0892" y="332656"/>
            <a:ext cx="3993273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/>
              <a:t>Начинаются всегда с глагола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65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atin typeface="+mn-lt"/>
                <a:ea typeface="Calibri"/>
                <a:cs typeface="Times New Roman"/>
              </a:rPr>
              <a:t/>
            </a:r>
            <a:br>
              <a:rPr lang="ru-RU" b="1" dirty="0" smtClean="0">
                <a:latin typeface="+mn-lt"/>
                <a:ea typeface="Calibri"/>
                <a:cs typeface="Times New Roman"/>
              </a:rPr>
            </a:br>
            <a:r>
              <a:rPr lang="ru-RU" sz="14400" b="1" dirty="0" smtClean="0">
                <a:latin typeface="+mn-lt"/>
                <a:ea typeface="Calibri"/>
                <a:cs typeface="Times New Roman"/>
              </a:rPr>
              <a:t>Этап планирования</a:t>
            </a:r>
            <a:br>
              <a:rPr lang="ru-RU" sz="14400" b="1" dirty="0" smtClean="0">
                <a:latin typeface="+mn-lt"/>
                <a:ea typeface="Calibri"/>
                <a:cs typeface="Times New Roman"/>
              </a:rPr>
            </a:br>
            <a:endParaRPr lang="ru-RU" sz="14400" b="1" dirty="0">
              <a:latin typeface="+mn-lt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928670"/>
            <a:ext cx="8229600" cy="55721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sz="2600" dirty="0" smtClean="0">
                <a:ea typeface="Calibri"/>
                <a:cs typeface="Times New Roman"/>
              </a:rPr>
              <a:t>Определяются источники информации для проекта, способы сбора и методы анализа информации, форму представления результата. Формулируются  задачи проекта, его актуальность.</a:t>
            </a:r>
          </a:p>
          <a:p>
            <a:pPr algn="ctr">
              <a:buFont typeface="Arial" pitchFamily="34" charset="0"/>
              <a:buNone/>
            </a:pPr>
            <a:r>
              <a:rPr lang="ru-RU" sz="2600" b="1" dirty="0" smtClean="0"/>
              <a:t>Актуальность </a:t>
            </a:r>
            <a:r>
              <a:rPr lang="ru-RU" sz="2600" dirty="0" smtClean="0"/>
              <a:t>- (от </a:t>
            </a:r>
            <a:r>
              <a:rPr lang="ru-RU" sz="2600" dirty="0" err="1" smtClean="0"/>
              <a:t>позднелат</a:t>
            </a:r>
            <a:r>
              <a:rPr lang="ru-RU" sz="2600" dirty="0" smtClean="0"/>
              <a:t> . </a:t>
            </a:r>
            <a:r>
              <a:rPr lang="ru-RU" sz="2600" dirty="0" err="1" smtClean="0"/>
              <a:t>actualis</a:t>
            </a:r>
            <a:r>
              <a:rPr lang="ru-RU" sz="2600" dirty="0" smtClean="0"/>
              <a:t> - фактически существующий, настоящий, современный), важность, значительность чего-либо для настоящего момента, современность, злободневность. </a:t>
            </a:r>
          </a:p>
          <a:p>
            <a:pPr algn="just">
              <a:buFont typeface="Arial" pitchFamily="34" charset="0"/>
              <a:buNone/>
            </a:pPr>
            <a:r>
              <a:rPr lang="ru-RU" sz="2600" dirty="0" smtClean="0"/>
              <a:t>	Актуальность темы - степень ее важности в данный момент и в данной ситуации для решения данной проблемы (задачи, вопроса). </a:t>
            </a:r>
          </a:p>
          <a:p>
            <a:pPr algn="just">
              <a:buFont typeface="Arial" pitchFamily="34" charset="0"/>
              <a:buNone/>
            </a:pPr>
            <a:r>
              <a:rPr lang="ru-RU" sz="2600" dirty="0" smtClean="0"/>
              <a:t>	Обоснование актуальности выбранной темы — начальный этап любого проекта. Объяснение актуальности должно быть кратким, главное показать суть проблемной ситуации. </a:t>
            </a:r>
          </a:p>
          <a:p>
            <a:pPr>
              <a:buFont typeface="Arial" pitchFamily="34" charset="0"/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799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920620"/>
            <a:ext cx="8568952" cy="452431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Учащимся необходимо</a:t>
            </a:r>
            <a:r>
              <a:rPr lang="ru-RU" sz="3200" dirty="0"/>
              <a:t>:</a:t>
            </a:r>
          </a:p>
          <a:p>
            <a:r>
              <a:rPr lang="ru-RU" sz="3200" dirty="0"/>
              <a:t> </a:t>
            </a:r>
          </a:p>
          <a:p>
            <a:r>
              <a:rPr lang="ru-RU" sz="2400" dirty="0"/>
              <a:t>1.    </a:t>
            </a:r>
            <a:r>
              <a:rPr lang="ru-RU" sz="3200" dirty="0"/>
              <a:t>Доказать  актуальность данной </a:t>
            </a:r>
            <a:r>
              <a:rPr lang="ru-RU" sz="3200" dirty="0" smtClean="0"/>
              <a:t>проблемы.</a:t>
            </a:r>
            <a:endParaRPr lang="ru-RU" sz="3200" dirty="0"/>
          </a:p>
          <a:p>
            <a:r>
              <a:rPr lang="ru-RU" sz="3200" dirty="0"/>
              <a:t>2.     Проанализировать </a:t>
            </a:r>
            <a:r>
              <a:rPr lang="ru-RU" sz="3200" dirty="0" smtClean="0"/>
              <a:t>различную информацию.</a:t>
            </a:r>
            <a:endParaRPr lang="ru-RU" sz="3200" dirty="0"/>
          </a:p>
          <a:p>
            <a:r>
              <a:rPr lang="ru-RU" sz="3200" dirty="0"/>
              <a:t>3</a:t>
            </a:r>
            <a:r>
              <a:rPr lang="ru-RU" sz="3200" dirty="0" smtClean="0"/>
              <a:t>.    </a:t>
            </a:r>
            <a:r>
              <a:rPr lang="ru-RU" sz="3200" dirty="0"/>
              <a:t>Создать </a:t>
            </a:r>
            <a:r>
              <a:rPr lang="ru-RU" sz="3200" dirty="0" smtClean="0"/>
              <a:t>план </a:t>
            </a:r>
            <a:r>
              <a:rPr lang="ru-RU" sz="3200" dirty="0"/>
              <a:t>деятельности по реализации проекта ( выработать программу действий,   разработать варианты реализации своей </a:t>
            </a:r>
            <a:r>
              <a:rPr lang="ru-RU" sz="3200" dirty="0" smtClean="0"/>
              <a:t>программы).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6669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latin typeface="+mn-lt"/>
                <a:ea typeface="Calibri"/>
                <a:cs typeface="Times New Roman"/>
              </a:rPr>
              <a:t>Поисковый или этап реализации проекта</a:t>
            </a:r>
            <a:r>
              <a:rPr lang="ru-RU" sz="3600" dirty="0" smtClean="0">
                <a:ea typeface="Times New Roman"/>
                <a:cs typeface="Times New Roman"/>
              </a:rPr>
              <a:t/>
            </a:r>
            <a:br>
              <a:rPr lang="ru-RU" sz="3600" dirty="0" smtClean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457200" y="2348880"/>
            <a:ext cx="4038600" cy="377728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b="1" dirty="0" smtClean="0"/>
              <a:t>Ученики</a:t>
            </a:r>
          </a:p>
          <a:p>
            <a:r>
              <a:rPr lang="ru-RU" dirty="0" smtClean="0"/>
              <a:t>Собирают и обрабатывают информацию</a:t>
            </a:r>
          </a:p>
          <a:p>
            <a:r>
              <a:rPr lang="ru-RU" dirty="0" smtClean="0"/>
              <a:t>Корректируют план</a:t>
            </a:r>
          </a:p>
          <a:p>
            <a:r>
              <a:rPr lang="ru-RU" dirty="0" smtClean="0"/>
              <a:t>Оформляют паспорт проекта</a:t>
            </a:r>
            <a:endParaRPr lang="ru-RU" dirty="0"/>
          </a:p>
        </p:txBody>
      </p:sp>
      <p:sp>
        <p:nvSpPr>
          <p:cNvPr id="6" name="Содержимое 6"/>
          <p:cNvSpPr txBox="1">
            <a:spLocks/>
          </p:cNvSpPr>
          <p:nvPr/>
        </p:nvSpPr>
        <p:spPr>
          <a:xfrm>
            <a:off x="4648200" y="2348880"/>
            <a:ext cx="4244280" cy="377728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itchFamily="34" charset="0"/>
              <a:buNone/>
            </a:pPr>
            <a:r>
              <a:rPr lang="ru-RU" b="1" dirty="0" smtClean="0"/>
              <a:t>Учитель</a:t>
            </a:r>
          </a:p>
          <a:p>
            <a:r>
              <a:rPr lang="ru-RU" sz="2800" dirty="0" smtClean="0"/>
              <a:t>Помогает в поиске и обработке информации</a:t>
            </a:r>
          </a:p>
          <a:p>
            <a:r>
              <a:rPr lang="ru-RU" sz="2800" dirty="0" smtClean="0"/>
              <a:t>Консультирует по возникающим вопросам</a:t>
            </a:r>
          </a:p>
          <a:p>
            <a:r>
              <a:rPr lang="ru-RU" sz="2800" dirty="0" smtClean="0"/>
              <a:t>Контролирует сроки выполнения проекта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43091" y="851090"/>
            <a:ext cx="80752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Учащимся требуется </a:t>
            </a:r>
            <a:r>
              <a:rPr lang="ru-RU" sz="2400" dirty="0"/>
              <a:t>самостоятельно искать необходимую информацию во множестве источников, применять разнообразные методы исследования.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34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Аналитический этап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/>
              <a:t> </a:t>
            </a:r>
            <a:r>
              <a:rPr lang="ru-RU" sz="11200" dirty="0"/>
              <a:t>В основе этого этапа</a:t>
            </a:r>
            <a:r>
              <a:rPr lang="ru-RU" sz="11200" dirty="0" smtClean="0"/>
              <a:t>:</a:t>
            </a:r>
            <a:endParaRPr lang="ru-RU" sz="1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а)  Анализ информации.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б) Формулирование выводов</a:t>
            </a:r>
            <a:r>
              <a:rPr lang="ru-RU" sz="11200" dirty="0" smtClean="0"/>
              <a:t>.</a:t>
            </a:r>
            <a:endParaRPr lang="ru-RU" sz="1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1200" b="1" dirty="0"/>
              <a:t>Учащимся необходимо</a:t>
            </a:r>
            <a:r>
              <a:rPr lang="ru-RU" sz="11200" b="1" dirty="0" smtClean="0"/>
              <a:t>:</a:t>
            </a:r>
            <a:endParaRPr lang="ru-RU" sz="11200" b="1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1.    Систематизировать полученные </a:t>
            </a:r>
            <a:r>
              <a:rPr lang="ru-RU" sz="11200" dirty="0" smtClean="0"/>
              <a:t>данные</a:t>
            </a:r>
            <a:endParaRPr lang="ru-RU" sz="1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2.    Объединить в единое целое полученную каждой группой </a:t>
            </a:r>
            <a:r>
              <a:rPr lang="ru-RU" sz="11200" dirty="0" smtClean="0"/>
              <a:t>информацию</a:t>
            </a:r>
            <a:endParaRPr lang="ru-RU" sz="1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3.    Подвести итог работы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4.    Оформить результаты исследования, выстраивав общую логическую </a:t>
            </a:r>
            <a:r>
              <a:rPr lang="ru-RU" sz="11200" dirty="0" smtClean="0"/>
              <a:t>схему</a:t>
            </a:r>
            <a:endParaRPr lang="ru-RU" sz="112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5. </a:t>
            </a:r>
            <a:r>
              <a:rPr lang="ru-RU" sz="11200" dirty="0" smtClean="0"/>
              <a:t>  </a:t>
            </a:r>
            <a:r>
              <a:rPr lang="ru-RU" sz="11200" dirty="0"/>
              <a:t>Сделать выводы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11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44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558842" y="22086"/>
            <a:ext cx="8229600" cy="50006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Паспорт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642918"/>
            <a:ext cx="8229600" cy="585791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800" dirty="0" smtClean="0"/>
              <a:t>Полное название проекта.</a:t>
            </a:r>
          </a:p>
          <a:p>
            <a:r>
              <a:rPr lang="ru-RU" sz="3800" dirty="0" smtClean="0"/>
              <a:t>Авторы, авторский коллектив (Ф.И. учащихся, класс).</a:t>
            </a:r>
          </a:p>
          <a:p>
            <a:r>
              <a:rPr lang="ru-RU" sz="3800" dirty="0" smtClean="0"/>
              <a:t>Руководитель проекта, консультант проекта.</a:t>
            </a:r>
          </a:p>
          <a:p>
            <a:r>
              <a:rPr lang="ru-RU" sz="3800" dirty="0" smtClean="0"/>
              <a:t>Территория, представившая проект.</a:t>
            </a:r>
          </a:p>
          <a:p>
            <a:r>
              <a:rPr lang="ru-RU" sz="3800" dirty="0" smtClean="0"/>
              <a:t>Название, адрес, телефон, факс организации, реализующей проект.</a:t>
            </a:r>
          </a:p>
          <a:p>
            <a:r>
              <a:rPr lang="ru-RU" sz="3800" i="1" dirty="0" smtClean="0"/>
              <a:t>Тип (классификация) проекта</a:t>
            </a:r>
            <a:r>
              <a:rPr lang="ru-RU" sz="3800" dirty="0" smtClean="0"/>
              <a:t>: по доминирующей деятельности – практико-ориентированный проект, по комплексности -</a:t>
            </a:r>
            <a:r>
              <a:rPr lang="ru-RU" sz="3800" dirty="0" err="1" smtClean="0"/>
              <a:t>межпредметный</a:t>
            </a:r>
            <a:r>
              <a:rPr lang="ru-RU" sz="3800" dirty="0" smtClean="0"/>
              <a:t> или </a:t>
            </a:r>
            <a:r>
              <a:rPr lang="ru-RU" sz="3800" dirty="0" err="1" smtClean="0"/>
              <a:t>монопроект</a:t>
            </a:r>
            <a:r>
              <a:rPr lang="ru-RU" sz="3800" dirty="0" smtClean="0"/>
              <a:t>; по  характеру контактов – </a:t>
            </a:r>
            <a:r>
              <a:rPr lang="ru-RU" sz="3800" dirty="0" err="1" smtClean="0"/>
              <a:t>внутриклассный</a:t>
            </a:r>
            <a:r>
              <a:rPr lang="ru-RU" sz="3800" dirty="0" smtClean="0"/>
              <a:t>, </a:t>
            </a:r>
            <a:r>
              <a:rPr lang="ru-RU" sz="3800" dirty="0" err="1" smtClean="0"/>
              <a:t>внутришкольный</a:t>
            </a:r>
            <a:r>
              <a:rPr lang="ru-RU" sz="3800" dirty="0" smtClean="0"/>
              <a:t>, или районного масштаба;  по продолжительности – краткосрочный (до месяца), среднесрочный (месяц – полугодие), долгосрочный (годичный и более).</a:t>
            </a:r>
          </a:p>
          <a:p>
            <a:r>
              <a:rPr lang="ru-RU" sz="3800" dirty="0" smtClean="0"/>
              <a:t>Цель, задачи проекта.</a:t>
            </a:r>
          </a:p>
          <a:p>
            <a:r>
              <a:rPr lang="ru-RU" sz="3800" dirty="0" smtClean="0"/>
              <a:t>Ожидаемый результат.</a:t>
            </a:r>
          </a:p>
          <a:p>
            <a:r>
              <a:rPr lang="ru-RU" sz="3800" dirty="0" smtClean="0"/>
              <a:t>Срок, этапы реализации проекта.</a:t>
            </a:r>
          </a:p>
          <a:p>
            <a:r>
              <a:rPr lang="ru-RU" sz="3800" dirty="0" smtClean="0"/>
              <a:t>Место реализации проекта, география участников (общее количество участников). </a:t>
            </a:r>
          </a:p>
          <a:p>
            <a:r>
              <a:rPr lang="ru-RU" sz="3800" dirty="0" smtClean="0"/>
              <a:t>Краткое содержание проекта (история проекта). </a:t>
            </a:r>
          </a:p>
          <a:p>
            <a:r>
              <a:rPr lang="ru-RU" sz="3800" dirty="0" smtClean="0"/>
              <a:t>Последействие.</a:t>
            </a:r>
          </a:p>
          <a:p>
            <a:pPr>
              <a:buFont typeface="Arial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8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smtClean="0"/>
              <a:t>Презентация проекта</a:t>
            </a:r>
            <a:endParaRPr lang="ru-RU" sz="3600" b="1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57200" y="4509120"/>
            <a:ext cx="4038600" cy="1617043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dirty="0" smtClean="0"/>
              <a:t>	</a:t>
            </a:r>
            <a:r>
              <a:rPr lang="ru-RU" b="1" dirty="0" smtClean="0"/>
              <a:t>	Ученик</a:t>
            </a:r>
          </a:p>
          <a:p>
            <a:r>
              <a:rPr lang="ru-RU" dirty="0" smtClean="0"/>
              <a:t>Представляет результаты проекта</a:t>
            </a:r>
            <a:endParaRPr lang="ru-RU" dirty="0"/>
          </a:p>
        </p:txBody>
      </p:sp>
      <p:sp>
        <p:nvSpPr>
          <p:cNvPr id="6" name="Содержимое 4"/>
          <p:cNvSpPr txBox="1">
            <a:spLocks/>
          </p:cNvSpPr>
          <p:nvPr/>
        </p:nvSpPr>
        <p:spPr>
          <a:xfrm>
            <a:off x="4648200" y="4509120"/>
            <a:ext cx="4038600" cy="1617043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dirty="0" smtClean="0"/>
              <a:t>		</a:t>
            </a:r>
            <a:r>
              <a:rPr lang="ru-RU" b="1" dirty="0" smtClean="0"/>
              <a:t>Учитель</a:t>
            </a:r>
          </a:p>
          <a:p>
            <a:r>
              <a:rPr lang="ru-RU" sz="2800" dirty="0" smtClean="0"/>
              <a:t>Подводит итог работы над проектом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1000" y="90872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На этом этапе учащиеся осмысливают полученные данные и способы достижения результата; обсуждают и готовят итоговое представление результатов работы над проектом </a:t>
            </a:r>
            <a:r>
              <a:rPr lang="ru-RU" sz="2400" dirty="0" smtClean="0"/>
              <a:t>. Учащиеся </a:t>
            </a:r>
            <a:r>
              <a:rPr lang="ru-RU" sz="2400" dirty="0"/>
              <a:t>представляют не только полученные результаты и выводы, но и описывают приемы, при помощи которых была получена и проанализирована информация; демонстрирует приобретенные знания и умения; рассказывают о проблемах, с которыми пришлось столкнуться в работе над проектом.</a:t>
            </a:r>
          </a:p>
        </p:txBody>
      </p:sp>
    </p:spTree>
    <p:extLst>
      <p:ext uri="{BB962C8B-B14F-4D97-AF65-F5344CB8AC3E}">
        <p14:creationId xmlns:p14="http://schemas.microsoft.com/office/powerpoint/2010/main" val="25857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05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945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0"/>
            <a:ext cx="7643866" cy="1076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Что такое </a:t>
            </a:r>
          </a:p>
          <a:p>
            <a:pPr algn="ctr"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индивидуальный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итоговый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проект?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071546"/>
            <a:ext cx="8715436" cy="5663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b="1" dirty="0">
              <a:solidFill>
                <a:srgbClr val="99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ИИП является </a:t>
            </a:r>
            <a:r>
              <a:rPr lang="ru-RU" sz="2400" dirty="0">
                <a:solidFill>
                  <a:srgbClr val="000000"/>
                </a:solidFill>
              </a:rPr>
              <a:t>основным</a:t>
            </a:r>
            <a:r>
              <a:rPr lang="ru-RU" sz="2400" b="1" dirty="0">
                <a:solidFill>
                  <a:srgbClr val="000000"/>
                </a:solidFill>
              </a:rPr>
              <a:t> </a:t>
            </a:r>
            <a:r>
              <a:rPr lang="ru-RU" sz="2400" dirty="0">
                <a:solidFill>
                  <a:srgbClr val="000000"/>
                </a:solidFill>
              </a:rPr>
              <a:t>объектом оценки метапредметных результатов, полученных учащимися в ходе освоения междисциплинарных учебных </a:t>
            </a:r>
            <a:r>
              <a:rPr lang="ru-RU" sz="2400" dirty="0" smtClean="0">
                <a:solidFill>
                  <a:srgbClr val="000000"/>
                </a:solidFill>
              </a:rPr>
              <a:t>программ</a:t>
            </a:r>
            <a:endParaRPr lang="ru-RU" sz="24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400" dirty="0" smtClean="0"/>
              <a:t>«Итоговой проект 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избранных областей знаний и/или видов деятельности и способность проектировать и осуществлять целесообразную и результативную деятельность (учебно-познавательную, конструкторскую, социальную, художественно-творческую)». </a:t>
            </a:r>
            <a:r>
              <a:rPr lang="ru-RU" sz="1600" i="1" dirty="0" smtClean="0"/>
              <a:t>(ПООП 1.3.2 «Особенности оценки личностных, метапредметных и предметных результатов»)</a:t>
            </a:r>
            <a:endParaRPr lang="ru-RU" sz="1600" i="1" dirty="0">
              <a:solidFill>
                <a:srgbClr val="00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Выполнение </a:t>
            </a:r>
            <a:r>
              <a:rPr lang="ru-RU" sz="2400" dirty="0">
                <a:solidFill>
                  <a:srgbClr val="000000"/>
                </a:solidFill>
              </a:rPr>
              <a:t>индивидуального итогового проекта </a:t>
            </a:r>
            <a:r>
              <a:rPr lang="ru-RU" sz="2400" b="1" dirty="0">
                <a:solidFill>
                  <a:srgbClr val="000000"/>
                </a:solidFill>
              </a:rPr>
              <a:t>обязательно для каждого </a:t>
            </a:r>
            <a:r>
              <a:rPr lang="ru-RU" sz="2400" b="1" dirty="0" smtClean="0">
                <a:solidFill>
                  <a:srgbClr val="000000"/>
                </a:solidFill>
              </a:rPr>
              <a:t>учащегося.</a:t>
            </a:r>
            <a:endParaRPr lang="ru-RU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3132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r>
              <a:rPr lang="ru-RU" sz="2400" b="1" i="0" dirty="0" smtClean="0">
                <a:solidFill>
                  <a:srgbClr val="990000"/>
                </a:solidFill>
              </a:rPr>
              <a:t>Требования к организации проектной деятельности</a:t>
            </a:r>
            <a:r>
              <a:rPr lang="ru-RU" sz="2400" i="0" dirty="0" smtClean="0">
                <a:solidFill>
                  <a:srgbClr val="99000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84784" y="812828"/>
            <a:ext cx="55007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/>
              <a:t>1. Учащиеся </a:t>
            </a:r>
            <a:r>
              <a:rPr lang="ru-RU" b="1" dirty="0"/>
              <a:t>самостоятельно</a:t>
            </a:r>
            <a:r>
              <a:rPr lang="ru-RU" dirty="0"/>
              <a:t> выбирают тему </a:t>
            </a:r>
            <a:r>
              <a:rPr lang="ru-RU" dirty="0" smtClean="0"/>
              <a:t>проекта.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537826" y="1428736"/>
            <a:ext cx="578647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 smtClean="0"/>
              <a:t>2</a:t>
            </a:r>
            <a:r>
              <a:rPr lang="ru-RU" dirty="0"/>
              <a:t>. Учащиеся </a:t>
            </a:r>
            <a:r>
              <a:rPr lang="ru-RU" b="1" dirty="0"/>
              <a:t>совместно с </a:t>
            </a:r>
            <a:r>
              <a:rPr lang="ru-RU" b="1" dirty="0" smtClean="0"/>
              <a:t>руководителем </a:t>
            </a:r>
            <a:r>
              <a:rPr lang="ru-RU" dirty="0" smtClean="0"/>
              <a:t>разрабатывают</a:t>
            </a:r>
          </a:p>
          <a:p>
            <a:pPr algn="just">
              <a:defRPr/>
            </a:pPr>
            <a:r>
              <a:rPr lang="ru-RU" dirty="0" smtClean="0"/>
              <a:t> </a:t>
            </a:r>
            <a:r>
              <a:rPr lang="ru-RU" dirty="0"/>
              <a:t>план реализации проекта. </a:t>
            </a:r>
            <a:endParaRPr lang="ru-RU" dirty="0" smtClean="0"/>
          </a:p>
          <a:p>
            <a:pPr algn="just"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922491" y="2571744"/>
            <a:ext cx="5929354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just">
              <a:defRPr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b="1" dirty="0" smtClean="0"/>
              <a:t>Руководителем, консультантом индивидуального итогового проекта обучающегося могут быть </a:t>
            </a:r>
            <a:r>
              <a:rPr lang="ru-RU" dirty="0" smtClean="0"/>
              <a:t>педагогические работники, родители (законные представители) обучающихся, сотрудники иных организаций по профилю проекта (социальные партнёры), на основании  письменного заявления 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50855" y="6213044"/>
            <a:ext cx="7500990" cy="36933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800" dirty="0" smtClean="0"/>
              <a:t>Учащийся имеет право начать работу над проектом, начиная с 5-го класса.</a:t>
            </a:r>
            <a:endParaRPr lang="ru-RU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4248627" y="4692569"/>
            <a:ext cx="460321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b="1" dirty="0" smtClean="0"/>
              <a:t>Публичная защита </a:t>
            </a:r>
            <a:r>
              <a:rPr lang="ru-RU" dirty="0" smtClean="0"/>
              <a:t>проекта обязательна. </a:t>
            </a:r>
            <a:endParaRPr lang="ru-RU" i="1" dirty="0"/>
          </a:p>
        </p:txBody>
      </p:sp>
      <p:pic>
        <p:nvPicPr>
          <p:cNvPr id="11" name="Picture 8" descr="http://nachalo4ka.ru/wp-content/uploads/2014/08/shkolnyiy-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615586"/>
            <a:ext cx="4069116" cy="215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501122" cy="93978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Требования к содержанию и направленности проекта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573955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2900" dirty="0" smtClean="0"/>
              <a:t>разрабатываются с учетом целей и задач проектной деятельности на данном этапе образования и в соответствии с особенностями образовательной организации.</a:t>
            </a:r>
          </a:p>
          <a:p>
            <a:pPr algn="ctr">
              <a:buNone/>
            </a:pPr>
            <a:r>
              <a:rPr lang="ru-RU" sz="2900" dirty="0" smtClean="0"/>
              <a:t> </a:t>
            </a:r>
            <a:r>
              <a:rPr lang="ru-RU" sz="2900" i="1" dirty="0" smtClean="0"/>
              <a:t>(ПООП 1.3.2 «Особенности оценки личностных, метапредметных и предметных результатов»)</a:t>
            </a:r>
          </a:p>
          <a:p>
            <a:pPr algn="just">
              <a:buNone/>
            </a:pPr>
            <a:endParaRPr lang="ru-RU" sz="2900" dirty="0" smtClean="0"/>
          </a:p>
          <a:p>
            <a:pPr>
              <a:buNone/>
            </a:pPr>
            <a:r>
              <a:rPr lang="ru-RU" sz="4200" dirty="0" smtClean="0"/>
              <a:t>ИИП могут быть: </a:t>
            </a:r>
            <a:r>
              <a:rPr lang="ru-RU" sz="4200" u="sng" dirty="0" smtClean="0"/>
              <a:t>по содержанию -</a:t>
            </a:r>
          </a:p>
          <a:p>
            <a:r>
              <a:rPr lang="ru-RU" sz="4200" dirty="0" err="1" smtClean="0"/>
              <a:t>монопредметный</a:t>
            </a:r>
            <a:r>
              <a:rPr lang="ru-RU" sz="4200" dirty="0" smtClean="0"/>
              <a:t> - относящийся к определённым областям знаний;</a:t>
            </a:r>
          </a:p>
          <a:p>
            <a:r>
              <a:rPr lang="ru-RU" sz="4200" dirty="0" err="1" smtClean="0"/>
              <a:t>метапредметный</a:t>
            </a:r>
            <a:r>
              <a:rPr lang="ru-RU" sz="4200" dirty="0" smtClean="0"/>
              <a:t> - относящийся к определённой области деятельности;</a:t>
            </a:r>
          </a:p>
          <a:p>
            <a:pPr>
              <a:buNone/>
            </a:pPr>
            <a:r>
              <a:rPr lang="ru-RU" sz="4200" u="sng" dirty="0" smtClean="0"/>
              <a:t>по доминирующей деятельности:</a:t>
            </a:r>
          </a:p>
          <a:p>
            <a:r>
              <a:rPr lang="ru-RU" sz="4200" dirty="0" smtClean="0"/>
              <a:t>информационный (поисковый) направлен на сбор информации об объекте, явлении, на ознакомление с ней участников проекта, её анализ и обобщение фактов;</a:t>
            </a:r>
          </a:p>
          <a:p>
            <a:r>
              <a:rPr lang="ru-RU" sz="4200" dirty="0" smtClean="0"/>
              <a:t>исследовательский – подчинённый логике небольшого исследования, имеет структуру, совпадающую с исследованием;</a:t>
            </a:r>
          </a:p>
          <a:p>
            <a:r>
              <a:rPr lang="ru-RU" sz="4200" dirty="0" smtClean="0"/>
              <a:t>творческий – предлагает максимально свободный подход к представлению результата (спектакль, сценарий, концерт, шоу, акция);</a:t>
            </a:r>
          </a:p>
          <a:p>
            <a:r>
              <a:rPr lang="ru-RU" sz="4200" dirty="0" smtClean="0"/>
              <a:t>практико-ориентированный (прикладной)– нацелен на социальные интересы участников проекта или заказчика;</a:t>
            </a:r>
          </a:p>
          <a:p>
            <a:r>
              <a:rPr lang="ru-RU" sz="4200" dirty="0" smtClean="0"/>
              <a:t>игровой (ролевой) - участники таких проектов принимают на себя определенные роли, обусловленные характером и содержанием проекта.</a:t>
            </a:r>
          </a:p>
          <a:p>
            <a:endParaRPr lang="ru-RU" sz="4200" dirty="0" smtClean="0"/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Требования к оформлению  индивидуального итогового проекта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35280" cy="52400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Общим требованием ко всем работам является необходимость соблюдения норм и правил цитирования, ссылок на различные источники. В случае заимствования текста работы (плагиата) без указания ссылок на источник, проект к защите не допускается.</a:t>
            </a:r>
          </a:p>
          <a:p>
            <a:pPr marL="0" indent="0" algn="just">
              <a:buNone/>
            </a:pPr>
            <a:r>
              <a:rPr lang="ru-RU" sz="2000" i="1" dirty="0" smtClean="0"/>
              <a:t> (ПООП 1.3.2 «Особенности оценки личностных, метапредметных и предметных результатов»)</a:t>
            </a:r>
          </a:p>
          <a:p>
            <a:pPr algn="just"/>
            <a:r>
              <a:rPr lang="ru-RU" sz="2000" dirty="0" smtClean="0"/>
              <a:t>ИИП в </a:t>
            </a:r>
            <a:r>
              <a:rPr lang="ru-RU" sz="2000" dirty="0"/>
              <a:t>обязательном порядке </a:t>
            </a:r>
            <a:r>
              <a:rPr lang="ru-RU" sz="2000" dirty="0" smtClean="0"/>
              <a:t>должен иметь </a:t>
            </a:r>
            <a:r>
              <a:rPr lang="ru-RU" sz="2000" dirty="0" smtClean="0">
                <a:hlinkClick r:id="rId3" action="ppaction://hlinkfile"/>
              </a:rPr>
              <a:t>продукт </a:t>
            </a:r>
            <a:r>
              <a:rPr lang="ru-RU" sz="2000" dirty="0">
                <a:hlinkClick r:id="rId3" action="ppaction://hlinkfile"/>
              </a:rPr>
              <a:t>проектной деятельности</a:t>
            </a:r>
            <a:r>
              <a:rPr lang="ru-RU" sz="2000" dirty="0"/>
              <a:t>, представленный в одной из </a:t>
            </a:r>
            <a:r>
              <a:rPr lang="ru-RU" sz="2000" dirty="0" smtClean="0"/>
              <a:t>форм</a:t>
            </a:r>
            <a:r>
              <a:rPr lang="ru-RU" sz="2000" i="1" dirty="0"/>
              <a:t>;  </a:t>
            </a:r>
            <a:endParaRPr lang="ru-RU" sz="2000" i="1" dirty="0" smtClean="0"/>
          </a:p>
          <a:p>
            <a:r>
              <a:rPr lang="ru-RU" sz="2000" dirty="0"/>
              <a:t>П</a:t>
            </a:r>
            <a:r>
              <a:rPr lang="ru-RU" sz="2000" dirty="0" smtClean="0"/>
              <a:t>аспорт проекта объёмом не более 4 машинописных страниц ( формат А-4, шрифт </a:t>
            </a:r>
            <a:r>
              <a:rPr lang="ru-RU" sz="2000" dirty="0" err="1" smtClean="0"/>
              <a:t>Times</a:t>
            </a:r>
            <a:r>
              <a:rPr lang="ru-RU" sz="2000" dirty="0" smtClean="0"/>
              <a:t> </a:t>
            </a:r>
            <a:r>
              <a:rPr lang="ru-RU" sz="2000" dirty="0" err="1" smtClean="0"/>
              <a:t>New</a:t>
            </a:r>
            <a:r>
              <a:rPr lang="ru-RU" sz="2000" dirty="0" smtClean="0"/>
              <a:t> </a:t>
            </a:r>
            <a:r>
              <a:rPr lang="ru-RU" sz="2000" dirty="0" err="1" smtClean="0"/>
              <a:t>Roman</a:t>
            </a:r>
            <a:r>
              <a:rPr lang="ru-RU" sz="2000" dirty="0" smtClean="0"/>
              <a:t>, размер 14, интервал – 1, верхнее и нижнее поле – 2 см, правое – 3 см, левое -1,5 см, выравнивание по ширине, отступ -1.25), в котором выделены:</a:t>
            </a:r>
          </a:p>
          <a:p>
            <a:pPr>
              <a:buNone/>
            </a:pPr>
            <a:r>
              <a:rPr lang="ru-RU" sz="2000" dirty="0" smtClean="0"/>
              <a:t>	титульный лист, где указаны:</a:t>
            </a:r>
          </a:p>
          <a:p>
            <a:pPr>
              <a:buNone/>
            </a:pPr>
            <a:r>
              <a:rPr lang="ru-RU" sz="2000" dirty="0" smtClean="0"/>
              <a:t>- полное наименование образовательной организации,</a:t>
            </a:r>
          </a:p>
          <a:p>
            <a:pPr>
              <a:buNone/>
            </a:pPr>
            <a:r>
              <a:rPr lang="ru-RU" sz="2000" dirty="0" smtClean="0"/>
              <a:t>- название проекта, автор и руководитель проекта, консультант (если есть),</a:t>
            </a:r>
          </a:p>
          <a:p>
            <a:pPr>
              <a:buNone/>
            </a:pPr>
            <a:r>
              <a:rPr lang="ru-RU" sz="2000" dirty="0" smtClean="0"/>
              <a:t>- год выполнения.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Пояснительную </a:t>
            </a:r>
            <a:r>
              <a:rPr lang="ru-RU" sz="2400" dirty="0"/>
              <a:t>записку, в которой указаны:</a:t>
            </a:r>
          </a:p>
          <a:p>
            <a:pPr>
              <a:buNone/>
            </a:pPr>
            <a:r>
              <a:rPr lang="ru-RU" sz="2400" dirty="0"/>
              <a:t>- цель и задачи проекта;</a:t>
            </a:r>
          </a:p>
          <a:p>
            <a:pPr>
              <a:buNone/>
            </a:pPr>
            <a:r>
              <a:rPr lang="ru-RU" sz="2400" dirty="0"/>
              <a:t>- краткое описание хода выполнения проекта и полученных результатов;</a:t>
            </a:r>
          </a:p>
          <a:p>
            <a:pPr>
              <a:buNone/>
            </a:pPr>
            <a:r>
              <a:rPr lang="ru-RU" sz="2400" dirty="0"/>
              <a:t>- список литературы и материально-технических ресурсов;</a:t>
            </a:r>
          </a:p>
          <a:p>
            <a:pPr marL="0" indent="0" algn="just">
              <a:buNone/>
            </a:pPr>
            <a:endParaRPr lang="ru-RU" sz="1800" dirty="0"/>
          </a:p>
          <a:p>
            <a:r>
              <a:rPr lang="ru-RU" sz="2400" dirty="0" smtClean="0"/>
              <a:t>Приложения (графики, схемы, таблицы и т.д.) выносятся в отдельный блок.</a:t>
            </a:r>
          </a:p>
          <a:p>
            <a:r>
              <a:rPr lang="ru-RU" sz="2400" dirty="0" smtClean="0"/>
              <a:t>Все страницы индивидуального итогового проекта (кроме титульного листа) нумеруются.</a:t>
            </a:r>
          </a:p>
          <a:p>
            <a:r>
              <a:rPr lang="ru-RU" sz="2400" dirty="0" smtClean="0"/>
              <a:t>Ссылки оформляются в соответствии с образцом.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СИОУ\Рабочий стол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Требования к защите индивидуального итогового проекта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 smtClean="0"/>
              <a:t>Защита индивидуального итогового проекта является одной из обязательных составляющих материалов системы </a:t>
            </a:r>
            <a:r>
              <a:rPr lang="ru-RU" sz="2800" dirty="0" err="1" smtClean="0"/>
              <a:t>внутришкольного</a:t>
            </a:r>
            <a:r>
              <a:rPr lang="ru-RU" sz="2800" dirty="0" smtClean="0"/>
              <a:t> мониторинга образовательных достижений обучающихся.</a:t>
            </a:r>
          </a:p>
          <a:p>
            <a:pPr algn="just"/>
            <a:r>
              <a:rPr lang="ru-RU" sz="2800" dirty="0" smtClean="0"/>
              <a:t>Публичная защита индивидуального итогового проекта проводится в устной форме с обязательной демонстрацией фрагментов проекта или презентации и не должна превышать 10 минут.</a:t>
            </a:r>
          </a:p>
          <a:p>
            <a:pPr algn="just"/>
            <a:r>
              <a:rPr lang="ru-RU" sz="2800" dirty="0" smtClean="0"/>
              <a:t>После завершения выступления ученик должен ответить на вопросы комиссии.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2196</Words>
  <Application>Microsoft Office PowerPoint</Application>
  <PresentationFormat>Экран (4:3)</PresentationFormat>
  <Paragraphs>340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Индивидуальный итоговый проект: документы,  требования, реализация </vt:lpstr>
      <vt:lpstr> Индивидуальный итоговый проект: документы </vt:lpstr>
      <vt:lpstr>Презентация PowerPoint</vt:lpstr>
      <vt:lpstr>Презентация PowerPoint</vt:lpstr>
      <vt:lpstr>Требования к организации проектной деятельности </vt:lpstr>
      <vt:lpstr>Требования к содержанию и направленности проекта</vt:lpstr>
      <vt:lpstr>Требования к оформлению  индивидуального итогового проекта</vt:lpstr>
      <vt:lpstr>Презентация PowerPoint</vt:lpstr>
      <vt:lpstr>Требования к защите индивидуального итогового проекта</vt:lpstr>
      <vt:lpstr>Презентация PowerPoint</vt:lpstr>
      <vt:lpstr>Критерии оценки индивидуальных итоговых проектов</vt:lpstr>
      <vt:lpstr>Презентация PowerPoint</vt:lpstr>
      <vt:lpstr>Презентация PowerPoint</vt:lpstr>
      <vt:lpstr>Презентация PowerPoint</vt:lpstr>
      <vt:lpstr>Из Положения об итоговом проекте ОУ</vt:lpstr>
      <vt:lpstr>Методические  материалы   для руководителя проекта</vt:lpstr>
      <vt:lpstr>Презентация PowerPoint</vt:lpstr>
      <vt:lpstr>Презентация PowerPoint</vt:lpstr>
      <vt:lpstr>Реализация  проекта</vt:lpstr>
      <vt:lpstr>Проект — это «пять П»:</vt:lpstr>
      <vt:lpstr> Подготовительный этап – это  определение  проблемы, выбор темы, формулировка  цели и задач</vt:lpstr>
      <vt:lpstr>  Проблема проекта (Зачем я делаю этот проект?)   </vt:lpstr>
      <vt:lpstr>Презентация PowerPoint</vt:lpstr>
      <vt:lpstr>Виды проблем</vt:lpstr>
      <vt:lpstr>Работа с проблемами</vt:lpstr>
      <vt:lpstr>Тема проекта</vt:lpstr>
      <vt:lpstr>Презентация PowerPoint</vt:lpstr>
      <vt:lpstr>Требования к формулировкам тем</vt:lpstr>
      <vt:lpstr>Презентация PowerPoint</vt:lpstr>
      <vt:lpstr>Цель  проекта</vt:lpstr>
      <vt:lpstr>Задачи  проекта</vt:lpstr>
      <vt:lpstr>Презентация PowerPoint</vt:lpstr>
      <vt:lpstr>Презентация PowerPoint</vt:lpstr>
      <vt:lpstr>Презентация PowerPoint</vt:lpstr>
      <vt:lpstr>Аналитический этап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Индивидуальный итоговый проект </dc:title>
  <cp:lastModifiedBy>Татьяна</cp:lastModifiedBy>
  <cp:revision>78</cp:revision>
  <dcterms:modified xsi:type="dcterms:W3CDTF">2019-02-27T23:04:54Z</dcterms:modified>
</cp:coreProperties>
</file>