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88" r:id="rId11"/>
    <p:sldId id="270" r:id="rId12"/>
    <p:sldId id="272" r:id="rId13"/>
    <p:sldId id="290" r:id="rId14"/>
    <p:sldId id="273" r:id="rId15"/>
    <p:sldId id="274" r:id="rId16"/>
    <p:sldId id="275" r:id="rId17"/>
    <p:sldId id="276" r:id="rId18"/>
    <p:sldId id="278" r:id="rId19"/>
    <p:sldId id="280" r:id="rId20"/>
    <p:sldId id="282" r:id="rId21"/>
    <p:sldId id="284" r:id="rId22"/>
    <p:sldId id="289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21853-4CFC-42EC-AF7A-2B18F7E0D527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E29F-67F7-437B-ADA5-437D74056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A7266-FCA4-4ACA-89FD-1A39359C0A8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AC7807-35D0-4D3C-B6CA-D13AA86211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02C1-99B7-4678-AB3C-5CA94E45E60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9C8C-1287-43F8-B860-A619C5E90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tvoyrebenok.ru/images/bukva/b/08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260648"/>
            <a:ext cx="7920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Кто внимательный?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Найдите </a:t>
            </a:r>
            <a:r>
              <a:rPr lang="ru-RU" sz="3600" dirty="0">
                <a:solidFill>
                  <a:srgbClr val="FFFF00"/>
                </a:solidFill>
              </a:rPr>
              <a:t>одинаковый звук в словах:</a:t>
            </a:r>
          </a:p>
        </p:txBody>
      </p:sp>
      <p:pic>
        <p:nvPicPr>
          <p:cNvPr id="1038" name="Picture 14" descr="рисунок у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1728192" cy="1686041"/>
          </a:xfrm>
          <a:prstGeom prst="rect">
            <a:avLst/>
          </a:prstGeom>
          <a:noFill/>
        </p:spPr>
      </p:pic>
      <p:pic>
        <p:nvPicPr>
          <p:cNvPr id="1040" name="Picture 16" descr="рисунок стриж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28800"/>
            <a:ext cx="1944216" cy="2083089"/>
          </a:xfrm>
          <a:prstGeom prst="rect">
            <a:avLst/>
          </a:prstGeom>
          <a:noFill/>
        </p:spPr>
      </p:pic>
      <p:pic>
        <p:nvPicPr>
          <p:cNvPr id="1042" name="Picture 18" descr="рисунок еж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149080"/>
            <a:ext cx="1656184" cy="2208245"/>
          </a:xfrm>
          <a:prstGeom prst="rect">
            <a:avLst/>
          </a:prstGeom>
          <a:noFill/>
        </p:spPr>
      </p:pic>
      <p:pic>
        <p:nvPicPr>
          <p:cNvPr id="1044" name="Picture 20" descr="рисунок снежи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700808"/>
            <a:ext cx="1800200" cy="1714476"/>
          </a:xfrm>
          <a:prstGeom prst="rect">
            <a:avLst/>
          </a:prstGeom>
          <a:noFill/>
        </p:spPr>
      </p:pic>
      <p:pic>
        <p:nvPicPr>
          <p:cNvPr id="1046" name="Picture 22" descr="рисунок жу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93096"/>
            <a:ext cx="2520280" cy="1680187"/>
          </a:xfrm>
          <a:prstGeom prst="rect">
            <a:avLst/>
          </a:prstGeom>
          <a:noFill/>
        </p:spPr>
      </p:pic>
      <p:pic>
        <p:nvPicPr>
          <p:cNvPr id="1048" name="Picture 24" descr="рисунок лыж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717032"/>
            <a:ext cx="184280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XuTQI-8Rm2M/TSsHe2czGuI/AAAAAAAAF7g/GN60GgBLsIQ/s1600/%25D0%25B1%25D1%2583%25D0%25BA%25D0%25B2%25D0%25B0-%25D0%25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755765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87675" y="476250"/>
            <a:ext cx="3529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</a:rPr>
              <a:t>На что похожа буква.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9512" y="2420888"/>
            <a:ext cx="33115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 smtClean="0"/>
              <a:t>Это </a:t>
            </a:r>
            <a:r>
              <a:rPr lang="ru-RU" sz="2800" dirty="0"/>
              <a:t>- </a:t>
            </a:r>
            <a:r>
              <a:rPr lang="ru-RU" sz="2800" i="1" dirty="0"/>
              <a:t>Ж, </a:t>
            </a:r>
            <a:r>
              <a:rPr lang="ru-RU" sz="2800" dirty="0" smtClean="0"/>
              <a:t>а </a:t>
            </a:r>
            <a:r>
              <a:rPr lang="ru-RU" sz="2800" dirty="0"/>
              <a:t>это — </a:t>
            </a:r>
            <a:r>
              <a:rPr lang="ru-RU" sz="2800" i="1" dirty="0"/>
              <a:t>К</a:t>
            </a:r>
            <a:r>
              <a:rPr lang="ru-RU" sz="2800" dirty="0"/>
              <a:t>,</a:t>
            </a:r>
          </a:p>
          <a:p>
            <a:r>
              <a:rPr lang="ru-RU" sz="2800" dirty="0" smtClean="0"/>
              <a:t>Целый </a:t>
            </a:r>
            <a:r>
              <a:rPr lang="ru-RU" sz="2800" dirty="0"/>
              <a:t>жук и полжука</a:t>
            </a:r>
            <a:r>
              <a:rPr lang="ru-RU" sz="2800" dirty="0" smtClean="0"/>
              <a:t>.</a:t>
            </a:r>
            <a:endParaRPr lang="ru-RU" sz="2800" i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340768"/>
            <a:ext cx="48656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1520" y="1340768"/>
            <a:ext cx="32400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/>
              <a:t>Если сноп, как пояском, Подпоясать колоском,— </a:t>
            </a:r>
            <a:endParaRPr lang="ru-RU" sz="2800" dirty="0" smtClean="0"/>
          </a:p>
          <a:p>
            <a:r>
              <a:rPr lang="ru-RU" sz="2800" dirty="0" smtClean="0"/>
              <a:t>Сноп </a:t>
            </a:r>
            <a:r>
              <a:rPr lang="ru-RU" sz="2800" dirty="0"/>
              <a:t>пшеницы на меже </a:t>
            </a:r>
            <a:endParaRPr lang="ru-RU" sz="2800" dirty="0" smtClean="0"/>
          </a:p>
          <a:p>
            <a:r>
              <a:rPr lang="ru-RU" sz="2800" dirty="0" smtClean="0"/>
              <a:t>Превратится </a:t>
            </a:r>
            <a:r>
              <a:rPr lang="ru-RU" sz="2800" dirty="0"/>
              <a:t>в букву Ж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764704"/>
            <a:ext cx="5184775" cy="494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chel.ru/uploads/posts/2011-08/131381539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5" cy="6372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 (652x487, 102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16093" cy="6211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исунок журав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40427" cy="4608512"/>
          </a:xfrm>
          <a:prstGeom prst="rect">
            <a:avLst/>
          </a:prstGeom>
          <a:noFill/>
        </p:spPr>
      </p:pic>
      <p:pic>
        <p:nvPicPr>
          <p:cNvPr id="32772" name="Picture 4" descr="рисунок журавля колодезн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610001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687716" cy="5214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 descr="vkusnaya-azbuk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20688"/>
            <a:ext cx="4219584" cy="3315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11960" y="45091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Буква Ж желе </a:t>
            </a:r>
            <a:r>
              <a:rPr lang="ru-RU" sz="2800" dirty="0" smtClean="0"/>
              <a:t>сварила. </a:t>
            </a:r>
            <a:br>
              <a:rPr lang="ru-RU" sz="2800" dirty="0" smtClean="0"/>
            </a:br>
            <a:r>
              <a:rPr lang="ru-RU" sz="2800" dirty="0" smtClean="0"/>
              <a:t>Угощенья всем хватило: </a:t>
            </a:r>
            <a:br>
              <a:rPr lang="ru-RU" sz="2800" dirty="0" smtClean="0"/>
            </a:br>
            <a:r>
              <a:rPr lang="ru-RU" sz="2800" dirty="0" smtClean="0"/>
              <a:t>Двум жирафам, жеребенку, </a:t>
            </a:r>
            <a:br>
              <a:rPr lang="ru-RU" sz="2800" dirty="0" smtClean="0"/>
            </a:br>
            <a:r>
              <a:rPr lang="ru-RU" sz="2800" dirty="0" smtClean="0"/>
              <a:t>Желторотому цыпленку. 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исьменная буква 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84773" cy="6363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083525" cy="20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491880" y="548680"/>
            <a:ext cx="49323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/>
              <a:t>В этот гладкий коробок </a:t>
            </a:r>
          </a:p>
          <a:p>
            <a:r>
              <a:rPr lang="ru-RU" sz="2800" dirty="0"/>
              <a:t>Бронзового цвета </a:t>
            </a:r>
          </a:p>
          <a:p>
            <a:r>
              <a:rPr lang="ru-RU" sz="2800" dirty="0"/>
              <a:t>Спрятан маленький дубок </a:t>
            </a:r>
          </a:p>
          <a:p>
            <a:r>
              <a:rPr lang="ru-RU" sz="2800" dirty="0"/>
              <a:t>Будущего лета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6696843" cy="396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339752" y="2924944"/>
            <a:ext cx="4968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Прочитай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3400420" cy="11540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ЖИРАФ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7" name="Содержимое 4" descr="284165acb4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3" y="1643063"/>
            <a:ext cx="2428875" cy="4525962"/>
          </a:xfrm>
        </p:spPr>
      </p:pic>
      <p:sp>
        <p:nvSpPr>
          <p:cNvPr id="7" name="TextBox 6"/>
          <p:cNvSpPr txBox="1"/>
          <p:nvPr/>
        </p:nvSpPr>
        <p:spPr>
          <a:xfrm>
            <a:off x="928688" y="2143125"/>
            <a:ext cx="3629025" cy="3786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Мне очень нравится ЖИРАФ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Высокий рост и кроткий нрав.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Жирафа – он ведь выше всех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Боятся даже львы.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Но не вскружил такой успех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Жирафу головы.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Легко ломает спину льву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Удар его копыта,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А ест он листья и траву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 не всегда досыта…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Мне очень нравится Жираф,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Хотя боюсь, что он не прав!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357166"/>
            <a:ext cx="1039067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690864" cy="6529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Как жужжит шмель?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рисунок шм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1440160" cy="15854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20486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Назовите имя девочки, которое состоит из первых звуков слов: </a:t>
            </a:r>
          </a:p>
        </p:txBody>
      </p:sp>
      <p:pic>
        <p:nvPicPr>
          <p:cNvPr id="1028" name="Picture 4" descr="рисунок ж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4"/>
            <a:ext cx="1847005" cy="1368152"/>
          </a:xfrm>
          <a:prstGeom prst="rect">
            <a:avLst/>
          </a:prstGeom>
          <a:noFill/>
        </p:spPr>
      </p:pic>
      <p:pic>
        <p:nvPicPr>
          <p:cNvPr id="1030" name="Picture 6" descr="рисунок апельс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17032"/>
            <a:ext cx="1368152" cy="1427637"/>
          </a:xfrm>
          <a:prstGeom prst="rect">
            <a:avLst/>
          </a:prstGeom>
          <a:noFill/>
        </p:spPr>
      </p:pic>
      <p:pic>
        <p:nvPicPr>
          <p:cNvPr id="1032" name="Picture 8" descr="рисунок ножниц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573016"/>
            <a:ext cx="1512168" cy="1851634"/>
          </a:xfrm>
          <a:prstGeom prst="rect">
            <a:avLst/>
          </a:prstGeom>
          <a:noFill/>
        </p:spPr>
      </p:pic>
      <p:pic>
        <p:nvPicPr>
          <p:cNvPr id="1034" name="Picture 10" descr="рисунок нос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356992"/>
            <a:ext cx="1368152" cy="2002174"/>
          </a:xfrm>
          <a:prstGeom prst="rect">
            <a:avLst/>
          </a:prstGeom>
          <a:noFill/>
        </p:spPr>
      </p:pic>
      <p:pic>
        <p:nvPicPr>
          <p:cNvPr id="1036" name="Picture 12" descr="рисунок астр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293096"/>
            <a:ext cx="2074996" cy="143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500063"/>
            <a:ext cx="3705225" cy="2771775"/>
          </a:xfrm>
          <a:noFill/>
        </p:spPr>
      </p:pic>
      <p:pic>
        <p:nvPicPr>
          <p:cNvPr id="30722" name="Picture 2" descr="http://t2.gstatic.com/images?q=tbn:ANd9GcRFgWQiW_SnJL9ux9qyY8RnwN3a6b_CvF10AZrlborv1OMS1Ei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852936"/>
            <a:ext cx="23574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http://img.liveinternet.ru/images/attach/2/14222/14222265_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519113"/>
            <a:ext cx="37147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68313" y="3500438"/>
            <a:ext cx="85010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уж              ёж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68313" y="3573463"/>
            <a:ext cx="85010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9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68313" y="4724400"/>
            <a:ext cx="85010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u="sng" dirty="0" smtClean="0">
                <a:latin typeface="Times New Roman" pitchFamily="18" charset="0"/>
                <a:cs typeface="Times New Roman" pitchFamily="18" charset="0"/>
              </a:rPr>
              <a:t>уж</a:t>
            </a:r>
            <a:r>
              <a:rPr lang="ru-RU" sz="9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и!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9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23850" y="4724400"/>
            <a:ext cx="85010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9600" u="sng" dirty="0" err="1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9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9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6" grpId="0"/>
      <p:bldP spid="16" grpId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0" y="-171450"/>
            <a:ext cx="9144000" cy="63579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5400" b="1" smtClean="0">
              <a:solidFill>
                <a:srgbClr val="0099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6000" b="1" smtClean="0">
                <a:solidFill>
                  <a:srgbClr val="009900"/>
                </a:solidFill>
              </a:rPr>
              <a:t>Не  ж</a:t>
            </a:r>
            <a:r>
              <a:rPr lang="ru-RU" sz="6000" b="1" smtClean="0">
                <a:solidFill>
                  <a:srgbClr val="FF0000"/>
                </a:solidFill>
              </a:rPr>
              <a:t>и</a:t>
            </a:r>
            <a:r>
              <a:rPr lang="ru-RU" sz="6000" b="1" smtClean="0">
                <a:solidFill>
                  <a:srgbClr val="009900"/>
                </a:solidFill>
              </a:rPr>
              <a:t>вут  уж</a:t>
            </a:r>
            <a:r>
              <a:rPr lang="ru-RU" sz="6000" b="1" smtClean="0">
                <a:solidFill>
                  <a:srgbClr val="FF0000"/>
                </a:solidFill>
              </a:rPr>
              <a:t>и</a:t>
            </a:r>
            <a:r>
              <a:rPr lang="ru-RU" sz="6000" b="1" smtClean="0">
                <a:solidFill>
                  <a:srgbClr val="009900"/>
                </a:solidFill>
              </a:rPr>
              <a:t>,                 где ж</a:t>
            </a:r>
            <a:r>
              <a:rPr lang="ru-RU" sz="6000" b="1" smtClean="0">
                <a:solidFill>
                  <a:srgbClr val="FF0000"/>
                </a:solidFill>
              </a:rPr>
              <a:t>и</a:t>
            </a:r>
            <a:r>
              <a:rPr lang="ru-RU" sz="6000" b="1" smtClean="0">
                <a:solidFill>
                  <a:srgbClr val="009900"/>
                </a:solidFill>
              </a:rPr>
              <a:t>вут  еж</a:t>
            </a:r>
            <a:r>
              <a:rPr lang="ru-RU" sz="6000" b="1" smtClean="0">
                <a:solidFill>
                  <a:srgbClr val="FF0000"/>
                </a:solidFill>
              </a:rPr>
              <a:t>и</a:t>
            </a:r>
            <a:r>
              <a:rPr lang="ru-RU" sz="6000" b="1" smtClean="0">
                <a:solidFill>
                  <a:srgbClr val="009900"/>
                </a:solidFill>
              </a:rPr>
              <a:t>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5400" b="1" smtClean="0">
              <a:solidFill>
                <a:srgbClr val="0099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6000" b="1" smtClean="0">
                <a:solidFill>
                  <a:srgbClr val="009900"/>
                </a:solidFill>
              </a:rPr>
              <a:t>У ужа  –  ужата,                              у ежа  – ежата.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ягодка.детсадирбит.рф/upload/images/news/rebus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660573" cy="352839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Отгадайте ребус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839200" cy="67151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</a:t>
            </a:r>
            <a:r>
              <a:rPr lang="ru-RU" sz="3600" dirty="0" smtClean="0"/>
              <a:t>ВАРЯ И ЧИЖ.</a:t>
            </a:r>
          </a:p>
          <a:p>
            <a:pPr>
              <a:buFont typeface="Wingdings 2" pitchFamily="18" charset="2"/>
              <a:buNone/>
            </a:pPr>
            <a:r>
              <a:rPr lang="ru-RU" sz="3600" dirty="0" smtClean="0"/>
              <a:t>	    У Вари был чиж. Чиж жил в клетке</a:t>
            </a:r>
            <a:r>
              <a:rPr lang="en-US" sz="3600" dirty="0" smtClean="0"/>
              <a:t> </a:t>
            </a:r>
            <a:r>
              <a:rPr lang="ru-RU" sz="3600" dirty="0" smtClean="0"/>
              <a:t>и ни разу не пел. Варя пришла к чижу. </a:t>
            </a:r>
          </a:p>
          <a:p>
            <a:pPr>
              <a:buFont typeface="Wingdings 2" pitchFamily="18" charset="2"/>
              <a:buNone/>
            </a:pPr>
            <a:r>
              <a:rPr lang="en-US" sz="3600" dirty="0" smtClean="0"/>
              <a:t>- </a:t>
            </a:r>
            <a:r>
              <a:rPr lang="ru-RU" sz="3600" dirty="0" smtClean="0"/>
              <a:t>"Пора тебе, чиж, петь". </a:t>
            </a:r>
          </a:p>
          <a:p>
            <a:pPr>
              <a:buFontTx/>
              <a:buNone/>
            </a:pPr>
            <a:r>
              <a:rPr lang="en-US" sz="3600" dirty="0" smtClean="0"/>
              <a:t>- </a:t>
            </a:r>
            <a:r>
              <a:rPr lang="ru-RU" sz="3600" dirty="0" smtClean="0"/>
              <a:t>"Пусти меня на волю, на воле буду весь день петь".</a:t>
            </a:r>
          </a:p>
          <a:p>
            <a:pPr>
              <a:buFontTx/>
              <a:buNone/>
            </a:pPr>
            <a:r>
              <a:rPr lang="ru-RU" sz="3600" dirty="0" smtClean="0"/>
              <a:t>      Л.Н.Толстой</a:t>
            </a:r>
          </a:p>
        </p:txBody>
      </p:sp>
      <p:pic>
        <p:nvPicPr>
          <p:cNvPr id="16387" name="Picture 4" descr="http://zoomet.ru/mal/foto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86188"/>
            <a:ext cx="430688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1369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Словарная работа.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4400" dirty="0" smtClean="0"/>
              <a:t>Жвачное животное с очень длинной шеей и длинными ногами. </a:t>
            </a:r>
            <a:br>
              <a:rPr lang="ru-RU" sz="4400" dirty="0" smtClean="0"/>
            </a:br>
            <a:r>
              <a:rPr lang="ru-RU" sz="4400" dirty="0" smtClean="0"/>
              <a:t>Что у человека дороже всего? </a:t>
            </a:r>
            <a:br>
              <a:rPr lang="ru-RU" sz="4400" dirty="0" smtClean="0"/>
            </a:br>
            <a:r>
              <a:rPr lang="ru-RU" sz="4400" dirty="0" smtClean="0"/>
              <a:t>Какие животные носят еду на спине? </a:t>
            </a:r>
            <a:br>
              <a:rPr lang="ru-RU" sz="4400" dirty="0" smtClean="0"/>
            </a:br>
            <a:r>
              <a:rPr lang="ru-RU" sz="4400" dirty="0" smtClean="0"/>
              <a:t>Зимний вид спорта и любимое развлечение детей. 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714375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428750" y="3571875"/>
            <a:ext cx="714375" cy="714375"/>
          </a:xfrm>
          <a:prstGeom prst="ellipse">
            <a:avLst/>
          </a:prstGeom>
          <a:solidFill>
            <a:srgbClr val="161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14563" y="3571875"/>
            <a:ext cx="71437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75" y="3571875"/>
            <a:ext cx="714375" cy="714375"/>
          </a:xfrm>
          <a:prstGeom prst="ellipse">
            <a:avLst/>
          </a:prstGeom>
          <a:solidFill>
            <a:srgbClr val="161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1616AA"/>
              </a:solidFill>
            </a:endParaRPr>
          </a:p>
        </p:txBody>
      </p:sp>
      <p:pic>
        <p:nvPicPr>
          <p:cNvPr id="11269" name="Picture 5" descr="http://ecocommunity.ru/redbook/rbl..2007.06.07..15.35.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714375"/>
            <a:ext cx="316071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7715250" y="3643313"/>
            <a:ext cx="71437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29438" y="3643313"/>
            <a:ext cx="714375" cy="714375"/>
          </a:xfrm>
          <a:prstGeom prst="ellipse">
            <a:avLst/>
          </a:prstGeom>
          <a:solidFill>
            <a:srgbClr val="161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72188" y="3643313"/>
            <a:ext cx="714375" cy="714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86375" y="3643313"/>
            <a:ext cx="714375" cy="714375"/>
          </a:xfrm>
          <a:prstGeom prst="ellipse">
            <a:avLst/>
          </a:prstGeom>
          <a:solidFill>
            <a:srgbClr val="1616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6321426" y="3965575"/>
            <a:ext cx="107156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6515100" y="3284538"/>
            <a:ext cx="144463" cy="2889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82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648"/>
            <a:ext cx="4613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Доскажите словечко.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Лежебока рыжий кот</a:t>
            </a:r>
            <a:br>
              <a:rPr lang="ru-RU" sz="2800" dirty="0"/>
            </a:br>
            <a:r>
              <a:rPr lang="ru-RU" sz="2800" dirty="0"/>
              <a:t>Отлежал себе 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2048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Вяжет мама длинный шарф.</a:t>
            </a:r>
            <a:br>
              <a:rPr lang="ru-RU" sz="2800" dirty="0"/>
            </a:br>
            <a:r>
              <a:rPr lang="ru-RU" sz="2800" dirty="0"/>
              <a:t>Потому что сын ...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1297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Лейся, дождь, веселей,</a:t>
            </a:r>
            <a:br>
              <a:rPr lang="ru-RU" sz="2800" dirty="0"/>
            </a:br>
            <a:r>
              <a:rPr lang="ru-RU" sz="2800" dirty="0"/>
              <a:t>Мы с тобой дружим.</a:t>
            </a:r>
            <a:br>
              <a:rPr lang="ru-RU" sz="2800" dirty="0"/>
            </a:br>
            <a:r>
              <a:rPr lang="ru-RU" sz="2800" dirty="0"/>
              <a:t>Весело нам бегать</a:t>
            </a:r>
            <a:br>
              <a:rPr lang="ru-RU" sz="2800" dirty="0"/>
            </a:br>
            <a:r>
              <a:rPr lang="ru-RU" sz="2800" dirty="0"/>
              <a:t>Босиком по 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5229200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 бежит Айболит к </a:t>
            </a:r>
            <a:r>
              <a:rPr lang="ru-RU" sz="2800" dirty="0" err="1"/>
              <a:t>бегемотикам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И хлопает их по ...</a:t>
            </a:r>
          </a:p>
        </p:txBody>
      </p:sp>
      <p:pic>
        <p:nvPicPr>
          <p:cNvPr id="17410" name="Picture 2" descr="рисунок айбол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6672"/>
            <a:ext cx="1504967" cy="1941893"/>
          </a:xfrm>
          <a:prstGeom prst="rect">
            <a:avLst/>
          </a:prstGeom>
          <a:noFill/>
        </p:spPr>
      </p:pic>
      <p:pic>
        <p:nvPicPr>
          <p:cNvPr id="17412" name="Picture 4" descr="рисунок жираф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157192"/>
            <a:ext cx="1440160" cy="1440160"/>
          </a:xfrm>
          <a:prstGeom prst="rect">
            <a:avLst/>
          </a:prstGeom>
          <a:noFill/>
        </p:spPr>
      </p:pic>
      <p:pic>
        <p:nvPicPr>
          <p:cNvPr id="17414" name="Picture 6" descr="рисунок рыжего ко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060848"/>
            <a:ext cx="1133475" cy="1143000"/>
          </a:xfrm>
          <a:prstGeom prst="rect">
            <a:avLst/>
          </a:prstGeom>
          <a:noFill/>
        </p:spPr>
      </p:pic>
      <p:pic>
        <p:nvPicPr>
          <p:cNvPr id="17416" name="Picture 8" descr="рисунок дети бегают по лужа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14096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0"/>
            <a:ext cx="1777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Загадки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 золотой клубочек</a:t>
            </a:r>
            <a:br>
              <a:rPr lang="ru-RU" sz="2800" dirty="0"/>
            </a:br>
            <a:r>
              <a:rPr lang="ru-RU" sz="2800" dirty="0"/>
              <a:t>Спрятался дубочек.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4847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Он высокий и пятнистый,</a:t>
            </a:r>
            <a:br>
              <a:rPr lang="ru-RU" sz="2800" dirty="0"/>
            </a:br>
            <a:r>
              <a:rPr lang="ru-RU" sz="2800" dirty="0"/>
              <a:t>С длинной-длинной шеей,</a:t>
            </a:r>
            <a:br>
              <a:rPr lang="ru-RU" sz="2800" dirty="0"/>
            </a:br>
            <a:r>
              <a:rPr lang="ru-RU" sz="2800" dirty="0"/>
              <a:t>И питается он листьями —</a:t>
            </a:r>
            <a:br>
              <a:rPr lang="ru-RU" sz="2800" dirty="0"/>
            </a:br>
            <a:r>
              <a:rPr lang="ru-RU" sz="2800" dirty="0"/>
              <a:t>Листьями деревьев.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849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Встали братья на ходули,</a:t>
            </a:r>
            <a:br>
              <a:rPr lang="ru-RU" sz="2800" dirty="0"/>
            </a:br>
            <a:r>
              <a:rPr lang="ru-RU" sz="2800" dirty="0"/>
              <a:t>Ищут корма по пути.</a:t>
            </a:r>
            <a:br>
              <a:rPr lang="ru-RU" sz="2800" dirty="0"/>
            </a:br>
            <a:r>
              <a:rPr lang="ru-RU" sz="2800" dirty="0"/>
              <a:t>На бегу ли, на ходу ли</a:t>
            </a:r>
            <a:br>
              <a:rPr lang="ru-RU" sz="2800" dirty="0"/>
            </a:br>
            <a:r>
              <a:rPr lang="ru-RU" sz="2800" dirty="0"/>
              <a:t>Им с ходулей не сойти.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08518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Шесть ног без копыт.</a:t>
            </a:r>
            <a:br>
              <a:rPr lang="ru-RU" sz="2800" dirty="0"/>
            </a:br>
            <a:r>
              <a:rPr lang="ru-RU" sz="2800" dirty="0"/>
              <a:t>Летит — жужжит,</a:t>
            </a:r>
            <a:br>
              <a:rPr lang="ru-RU" sz="2800" dirty="0"/>
            </a:br>
            <a:r>
              <a:rPr lang="ru-RU" sz="2800" dirty="0"/>
              <a:t>Упадет — землю роет.</a:t>
            </a:r>
          </a:p>
        </p:txBody>
      </p:sp>
      <p:pic>
        <p:nvPicPr>
          <p:cNvPr id="19458" name="Picture 2" descr="рисунок дети желуд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157192"/>
            <a:ext cx="1368152" cy="1427637"/>
          </a:xfrm>
          <a:prstGeom prst="rect">
            <a:avLst/>
          </a:prstGeom>
          <a:noFill/>
        </p:spPr>
      </p:pic>
      <p:pic>
        <p:nvPicPr>
          <p:cNvPr id="19460" name="Picture 4" descr="рисунок жираф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1296144" cy="1672444"/>
          </a:xfrm>
          <a:prstGeom prst="rect">
            <a:avLst/>
          </a:prstGeom>
          <a:noFill/>
        </p:spPr>
      </p:pic>
      <p:pic>
        <p:nvPicPr>
          <p:cNvPr id="19462" name="Picture 6" descr="http://images.mreadz.com/2/1324/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29000"/>
            <a:ext cx="2160240" cy="1670706"/>
          </a:xfrm>
          <a:prstGeom prst="rect">
            <a:avLst/>
          </a:prstGeom>
          <a:noFill/>
        </p:spPr>
      </p:pic>
      <p:pic>
        <p:nvPicPr>
          <p:cNvPr id="19464" name="Picture 8" descr="http://www.stihi.ru/pics/2011/05/29/28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340148" cy="1273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nciklopediya1.ru/azbuka/a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472608" cy="48879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26064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Угадайте как зовут животных, которые изображены на рисунках.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3131840" y="1916832"/>
            <a:ext cx="1008112" cy="792088"/>
            <a:chOff x="3851920" y="1916832"/>
            <a:chExt cx="1008112" cy="792088"/>
          </a:xfrm>
        </p:grpSpPr>
        <p:sp>
          <p:nvSpPr>
            <p:cNvPr id="6" name="Прямоугольный треугольник 5"/>
            <p:cNvSpPr/>
            <p:nvPr/>
          </p:nvSpPr>
          <p:spPr>
            <a:xfrm>
              <a:off x="3851920" y="1916832"/>
              <a:ext cx="1008112" cy="792088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10800000">
              <a:off x="3851920" y="1916832"/>
              <a:ext cx="1008112" cy="79208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4139952" y="1916832"/>
            <a:ext cx="1008112" cy="792088"/>
            <a:chOff x="3851920" y="1916832"/>
            <a:chExt cx="1008112" cy="792088"/>
          </a:xfrm>
        </p:grpSpPr>
        <p:sp>
          <p:nvSpPr>
            <p:cNvPr id="9" name="Прямоугольный треугольник 8"/>
            <p:cNvSpPr/>
            <p:nvPr/>
          </p:nvSpPr>
          <p:spPr>
            <a:xfrm>
              <a:off x="3851920" y="1916832"/>
              <a:ext cx="1008112" cy="792088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/>
            <p:cNvSpPr/>
            <p:nvPr/>
          </p:nvSpPr>
          <p:spPr>
            <a:xfrm rot="10800000">
              <a:off x="3851920" y="1916832"/>
              <a:ext cx="1008112" cy="79208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148064" y="1916832"/>
            <a:ext cx="864096" cy="792088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91924896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3212976"/>
            <a:ext cx="1456184" cy="1499522"/>
          </a:xfrm>
          <a:prstGeom prst="rect">
            <a:avLst/>
          </a:prstGeom>
        </p:spPr>
      </p:pic>
      <p:pic>
        <p:nvPicPr>
          <p:cNvPr id="16" name="Рисунок 15" descr="a_e6fbc29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3284984"/>
            <a:ext cx="1296144" cy="1529450"/>
          </a:xfrm>
          <a:prstGeom prst="rect">
            <a:avLst/>
          </a:prstGeom>
        </p:spPr>
      </p:pic>
      <p:pic>
        <p:nvPicPr>
          <p:cNvPr id="17" name="Рисунок 16" descr="13697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4149080"/>
            <a:ext cx="2245792" cy="224579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4788024" y="1268760"/>
            <a:ext cx="216024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39952" y="1556792"/>
            <a:ext cx="0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Подбери картинку к схеме: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76456" cy="6507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На что похожа буква Ж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12411" cy="624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247</Words>
  <Application>Microsoft Office PowerPoint</Application>
  <PresentationFormat>Экран (4:3)</PresentationFormat>
  <Paragraphs>61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Как жужжит шмель?</vt:lpstr>
      <vt:lpstr>Слайд 3</vt:lpstr>
      <vt:lpstr>Слайд 4</vt:lpstr>
      <vt:lpstr>Слайд 5</vt:lpstr>
      <vt:lpstr>Слайд 6</vt:lpstr>
      <vt:lpstr>Подбери картинку к схеме: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ЖИРАФ</vt:lpstr>
      <vt:lpstr>                                                            </vt:lpstr>
      <vt:lpstr>Слайд 21</vt:lpstr>
      <vt:lpstr>Отгадайте ребус</vt:lpstr>
      <vt:lpstr>Слайд 23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Валерий</cp:lastModifiedBy>
  <cp:revision>10</cp:revision>
  <dcterms:created xsi:type="dcterms:W3CDTF">2016-07-13T08:32:08Z</dcterms:created>
  <dcterms:modified xsi:type="dcterms:W3CDTF">2016-07-27T16:24:32Z</dcterms:modified>
</cp:coreProperties>
</file>